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70" r:id="rId12"/>
    <p:sldId id="268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7C74E-76FD-4F63-8B97-D955F38277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BF63AC-FBE0-45C0-A74C-7C6CBB75393E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/>
            <a:t>Start </a:t>
          </a:r>
          <a:r>
            <a:rPr lang="da-DK" dirty="0" err="1"/>
            <a:t>your</a:t>
          </a:r>
          <a:r>
            <a:rPr lang="da-DK" dirty="0"/>
            <a:t> online (OD1) </a:t>
          </a:r>
          <a:r>
            <a:rPr lang="da-DK" dirty="0" err="1"/>
            <a:t>application</a:t>
          </a:r>
          <a:r>
            <a:rPr lang="da-DK" dirty="0"/>
            <a:t> on www.nyidanmark.dk</a:t>
          </a:r>
        </a:p>
      </dgm:t>
    </dgm:pt>
    <dgm:pt modelId="{81110879-F0D5-4C0C-A8F9-DD7AE7AD77A2}" type="parTrans" cxnId="{41D0757A-73EC-461D-A56D-45ABBC2BB4A0}">
      <dgm:prSet/>
      <dgm:spPr/>
      <dgm:t>
        <a:bodyPr/>
        <a:lstStyle/>
        <a:p>
          <a:endParaRPr lang="da-DK"/>
        </a:p>
      </dgm:t>
    </dgm:pt>
    <dgm:pt modelId="{301C6005-564E-4118-AED3-1147B26022E9}" type="sibTrans" cxnId="{41D0757A-73EC-461D-A56D-45ABBC2BB4A0}">
      <dgm:prSet/>
      <dgm:spPr/>
      <dgm:t>
        <a:bodyPr/>
        <a:lstStyle/>
        <a:p>
          <a:endParaRPr lang="da-DK"/>
        </a:p>
      </dgm:t>
    </dgm:pt>
    <dgm:pt modelId="{7889BD12-A6B6-4429-9616-2922E9A8FE3C}">
      <dgm:prSet phldrT="[Tekst]"/>
      <dgm:spPr/>
      <dgm:t>
        <a:bodyPr/>
        <a:lstStyle/>
        <a:p>
          <a:r>
            <a:rPr lang="da-DK" dirty="0"/>
            <a:t>Book an </a:t>
          </a:r>
          <a:r>
            <a:rPr lang="da-DK" dirty="0" err="1"/>
            <a:t>appointment</a:t>
          </a:r>
          <a:r>
            <a:rPr lang="da-DK" dirty="0"/>
            <a:t> for ID check at SIRI. </a:t>
          </a:r>
          <a:r>
            <a:rPr lang="da-DK" dirty="0" err="1"/>
            <a:t>Use</a:t>
          </a:r>
          <a:r>
            <a:rPr lang="da-DK" dirty="0"/>
            <a:t> the link to </a:t>
          </a:r>
          <a:r>
            <a:rPr lang="da-DK" dirty="0" err="1"/>
            <a:t>SIRI’s</a:t>
          </a:r>
          <a:r>
            <a:rPr lang="da-DK" dirty="0"/>
            <a:t> booking system sent to </a:t>
          </a:r>
          <a:r>
            <a:rPr lang="da-DK" dirty="0" err="1"/>
            <a:t>you</a:t>
          </a:r>
          <a:r>
            <a:rPr lang="da-DK" dirty="0"/>
            <a:t> by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educational</a:t>
          </a:r>
          <a:r>
            <a:rPr lang="da-DK" dirty="0"/>
            <a:t> </a:t>
          </a:r>
          <a:r>
            <a:rPr lang="da-DK" dirty="0" err="1"/>
            <a:t>institute</a:t>
          </a:r>
          <a:endParaRPr lang="da-DK" dirty="0"/>
        </a:p>
      </dgm:t>
    </dgm:pt>
    <dgm:pt modelId="{DD095ADA-3115-4E1D-B3AB-44663E3009C5}" type="parTrans" cxnId="{1BE0704F-DC14-4A72-9DF4-C5CC891443E3}">
      <dgm:prSet/>
      <dgm:spPr/>
      <dgm:t>
        <a:bodyPr/>
        <a:lstStyle/>
        <a:p>
          <a:endParaRPr lang="da-DK"/>
        </a:p>
      </dgm:t>
    </dgm:pt>
    <dgm:pt modelId="{D8E325A0-3E94-4BFD-819B-889D4C459C00}" type="sibTrans" cxnId="{1BE0704F-DC14-4A72-9DF4-C5CC891443E3}">
      <dgm:prSet/>
      <dgm:spPr/>
      <dgm:t>
        <a:bodyPr/>
        <a:lstStyle/>
        <a:p>
          <a:endParaRPr lang="da-DK"/>
        </a:p>
      </dgm:t>
    </dgm:pt>
    <dgm:pt modelId="{8EA5A624-BB49-46E6-B0B5-A1FF87E98471}">
      <dgm:prSet phldrT="[Tekst]"/>
      <dgm:spPr/>
      <dgm:t>
        <a:bodyPr/>
        <a:lstStyle/>
        <a:p>
          <a:r>
            <a:rPr lang="da-DK" dirty="0" err="1"/>
            <a:t>Meet</a:t>
          </a:r>
          <a:r>
            <a:rPr lang="da-DK" dirty="0"/>
            <a:t> in person for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appointment</a:t>
          </a:r>
          <a:r>
            <a:rPr lang="da-DK" dirty="0"/>
            <a:t> at SIRI. Bring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reciept</a:t>
          </a:r>
          <a:r>
            <a:rPr lang="da-DK" dirty="0"/>
            <a:t> (</a:t>
          </a:r>
          <a:r>
            <a:rPr lang="da-DK" dirty="0" err="1"/>
            <a:t>referencenumber</a:t>
          </a:r>
          <a:r>
            <a:rPr lang="da-DK" dirty="0"/>
            <a:t>), </a:t>
          </a:r>
          <a:r>
            <a:rPr lang="da-DK" dirty="0" err="1"/>
            <a:t>passport</a:t>
          </a:r>
          <a:r>
            <a:rPr lang="da-DK" dirty="0"/>
            <a:t> or/and </a:t>
          </a:r>
          <a:r>
            <a:rPr lang="da-DK" dirty="0" err="1"/>
            <a:t>your</a:t>
          </a:r>
          <a:r>
            <a:rPr lang="da-DK" dirty="0"/>
            <a:t> national ID card</a:t>
          </a:r>
        </a:p>
      </dgm:t>
    </dgm:pt>
    <dgm:pt modelId="{4CCE5EA7-F056-4FBD-8E4B-FE5E66A20698}" type="parTrans" cxnId="{1128C6C7-233C-4CE6-A342-E64575378598}">
      <dgm:prSet/>
      <dgm:spPr/>
      <dgm:t>
        <a:bodyPr/>
        <a:lstStyle/>
        <a:p>
          <a:endParaRPr lang="da-DK"/>
        </a:p>
      </dgm:t>
    </dgm:pt>
    <dgm:pt modelId="{872F9C7E-29E1-47AE-BB96-58968D52613C}" type="sibTrans" cxnId="{1128C6C7-233C-4CE6-A342-E64575378598}">
      <dgm:prSet/>
      <dgm:spPr/>
      <dgm:t>
        <a:bodyPr/>
        <a:lstStyle/>
        <a:p>
          <a:endParaRPr lang="da-DK"/>
        </a:p>
      </dgm:t>
    </dgm:pt>
    <dgm:pt modelId="{86ECDC0E-191A-4E20-A5F5-7CB17D2D0B90}">
      <dgm:prSet phldrT="[Tekst]"/>
      <dgm:spPr/>
      <dgm:t>
        <a:bodyPr/>
        <a:lstStyle/>
        <a:p>
          <a:r>
            <a:rPr lang="da-DK" dirty="0" err="1"/>
            <a:t>Fill</a:t>
          </a:r>
          <a:r>
            <a:rPr lang="da-DK" dirty="0"/>
            <a:t> out the </a:t>
          </a:r>
          <a:r>
            <a:rPr lang="da-DK" dirty="0" err="1"/>
            <a:t>application</a:t>
          </a:r>
          <a:r>
            <a:rPr lang="da-DK" dirty="0"/>
            <a:t>, </a:t>
          </a:r>
          <a:r>
            <a:rPr lang="da-DK" dirty="0" err="1"/>
            <a:t>gather</a:t>
          </a:r>
          <a:r>
            <a:rPr lang="da-DK" dirty="0"/>
            <a:t> and </a:t>
          </a:r>
          <a:r>
            <a:rPr lang="da-DK" dirty="0" err="1"/>
            <a:t>enclose</a:t>
          </a:r>
          <a:r>
            <a:rPr lang="da-DK" dirty="0"/>
            <a:t> </a:t>
          </a:r>
          <a:r>
            <a:rPr lang="da-DK" dirty="0" err="1"/>
            <a:t>documentation</a:t>
          </a:r>
          <a:r>
            <a:rPr lang="da-DK" dirty="0"/>
            <a:t> and send </a:t>
          </a:r>
        </a:p>
      </dgm:t>
    </dgm:pt>
    <dgm:pt modelId="{5199FACA-9BC2-45F5-9DB1-4E57A7BE9388}" type="parTrans" cxnId="{B7098D4B-EB65-42F4-BDAB-9BC789196A44}">
      <dgm:prSet/>
      <dgm:spPr/>
      <dgm:t>
        <a:bodyPr/>
        <a:lstStyle/>
        <a:p>
          <a:endParaRPr lang="da-DK"/>
        </a:p>
      </dgm:t>
    </dgm:pt>
    <dgm:pt modelId="{6B2897AC-16EC-4AAF-9729-A3824A5C2AAD}" type="sibTrans" cxnId="{B7098D4B-EB65-42F4-BDAB-9BC789196A44}">
      <dgm:prSet/>
      <dgm:spPr/>
      <dgm:t>
        <a:bodyPr/>
        <a:lstStyle/>
        <a:p>
          <a:endParaRPr lang="da-DK"/>
        </a:p>
      </dgm:t>
    </dgm:pt>
    <dgm:pt modelId="{47D6342B-0CB0-43AC-A839-855783E60181}" type="pres">
      <dgm:prSet presAssocID="{96B7C74E-76FD-4F63-8B97-D955F382777F}" presName="Name0" presStyleCnt="0">
        <dgm:presLayoutVars>
          <dgm:dir/>
          <dgm:resizeHandles val="exact"/>
        </dgm:presLayoutVars>
      </dgm:prSet>
      <dgm:spPr/>
    </dgm:pt>
    <dgm:pt modelId="{724471EB-81DC-4A59-A498-5E18AE868243}" type="pres">
      <dgm:prSet presAssocID="{B8BF63AC-FBE0-45C0-A74C-7C6CBB75393E}" presName="node" presStyleLbl="node1" presStyleIdx="0" presStyleCnt="4">
        <dgm:presLayoutVars>
          <dgm:bulletEnabled val="1"/>
        </dgm:presLayoutVars>
      </dgm:prSet>
      <dgm:spPr/>
    </dgm:pt>
    <dgm:pt modelId="{E127F9F6-A0D7-461F-9608-412906FD42A9}" type="pres">
      <dgm:prSet presAssocID="{301C6005-564E-4118-AED3-1147B26022E9}" presName="sibTrans" presStyleLbl="sibTrans2D1" presStyleIdx="0" presStyleCnt="3"/>
      <dgm:spPr/>
    </dgm:pt>
    <dgm:pt modelId="{8187277F-8922-495C-9481-B41A10A74BC3}" type="pres">
      <dgm:prSet presAssocID="{301C6005-564E-4118-AED3-1147B26022E9}" presName="connectorText" presStyleLbl="sibTrans2D1" presStyleIdx="0" presStyleCnt="3"/>
      <dgm:spPr/>
    </dgm:pt>
    <dgm:pt modelId="{349D9358-7914-4992-8BBA-08E36DB9A2D1}" type="pres">
      <dgm:prSet presAssocID="{86ECDC0E-191A-4E20-A5F5-7CB17D2D0B90}" presName="node" presStyleLbl="node1" presStyleIdx="1" presStyleCnt="4">
        <dgm:presLayoutVars>
          <dgm:bulletEnabled val="1"/>
        </dgm:presLayoutVars>
      </dgm:prSet>
      <dgm:spPr/>
    </dgm:pt>
    <dgm:pt modelId="{D24FCE37-0DBF-4C97-B150-77A3D02B147C}" type="pres">
      <dgm:prSet presAssocID="{6B2897AC-16EC-4AAF-9729-A3824A5C2AAD}" presName="sibTrans" presStyleLbl="sibTrans2D1" presStyleIdx="1" presStyleCnt="3"/>
      <dgm:spPr/>
    </dgm:pt>
    <dgm:pt modelId="{21C6D630-C500-4E8B-A2D3-CB74E671FA68}" type="pres">
      <dgm:prSet presAssocID="{6B2897AC-16EC-4AAF-9729-A3824A5C2AAD}" presName="connectorText" presStyleLbl="sibTrans2D1" presStyleIdx="1" presStyleCnt="3"/>
      <dgm:spPr/>
    </dgm:pt>
    <dgm:pt modelId="{2ECF8F6F-5456-4DEE-B5E3-0B3C60D7C5FE}" type="pres">
      <dgm:prSet presAssocID="{7889BD12-A6B6-4429-9616-2922E9A8FE3C}" presName="node" presStyleLbl="node1" presStyleIdx="2" presStyleCnt="4">
        <dgm:presLayoutVars>
          <dgm:bulletEnabled val="1"/>
        </dgm:presLayoutVars>
      </dgm:prSet>
      <dgm:spPr/>
    </dgm:pt>
    <dgm:pt modelId="{5D7DD436-9ED2-41F3-B178-ACE486F3A752}" type="pres">
      <dgm:prSet presAssocID="{D8E325A0-3E94-4BFD-819B-889D4C459C00}" presName="sibTrans" presStyleLbl="sibTrans2D1" presStyleIdx="2" presStyleCnt="3"/>
      <dgm:spPr/>
    </dgm:pt>
    <dgm:pt modelId="{1006B64A-96FA-4015-A86B-70190DCDF0A4}" type="pres">
      <dgm:prSet presAssocID="{D8E325A0-3E94-4BFD-819B-889D4C459C00}" presName="connectorText" presStyleLbl="sibTrans2D1" presStyleIdx="2" presStyleCnt="3"/>
      <dgm:spPr/>
    </dgm:pt>
    <dgm:pt modelId="{2D3CA529-442F-45FB-B4A1-BE9E95C7FA4A}" type="pres">
      <dgm:prSet presAssocID="{8EA5A624-BB49-46E6-B0B5-A1FF87E98471}" presName="node" presStyleLbl="node1" presStyleIdx="3" presStyleCnt="4">
        <dgm:presLayoutVars>
          <dgm:bulletEnabled val="1"/>
        </dgm:presLayoutVars>
      </dgm:prSet>
      <dgm:spPr/>
    </dgm:pt>
  </dgm:ptLst>
  <dgm:cxnLst>
    <dgm:cxn modelId="{A58ACB21-4199-4440-8029-F78BDC8B3B03}" type="presOf" srcId="{B8BF63AC-FBE0-45C0-A74C-7C6CBB75393E}" destId="{724471EB-81DC-4A59-A498-5E18AE868243}" srcOrd="0" destOrd="0" presId="urn:microsoft.com/office/officeart/2005/8/layout/process1"/>
    <dgm:cxn modelId="{B7E2BE69-4096-432A-AE8C-5F598E3EFC99}" type="presOf" srcId="{7889BD12-A6B6-4429-9616-2922E9A8FE3C}" destId="{2ECF8F6F-5456-4DEE-B5E3-0B3C60D7C5FE}" srcOrd="0" destOrd="0" presId="urn:microsoft.com/office/officeart/2005/8/layout/process1"/>
    <dgm:cxn modelId="{B7098D4B-EB65-42F4-BDAB-9BC789196A44}" srcId="{96B7C74E-76FD-4F63-8B97-D955F382777F}" destId="{86ECDC0E-191A-4E20-A5F5-7CB17D2D0B90}" srcOrd="1" destOrd="0" parTransId="{5199FACA-9BC2-45F5-9DB1-4E57A7BE9388}" sibTransId="{6B2897AC-16EC-4AAF-9729-A3824A5C2AAD}"/>
    <dgm:cxn modelId="{1BE0704F-DC14-4A72-9DF4-C5CC891443E3}" srcId="{96B7C74E-76FD-4F63-8B97-D955F382777F}" destId="{7889BD12-A6B6-4429-9616-2922E9A8FE3C}" srcOrd="2" destOrd="0" parTransId="{DD095ADA-3115-4E1D-B3AB-44663E3009C5}" sibTransId="{D8E325A0-3E94-4BFD-819B-889D4C459C00}"/>
    <dgm:cxn modelId="{41D0757A-73EC-461D-A56D-45ABBC2BB4A0}" srcId="{96B7C74E-76FD-4F63-8B97-D955F382777F}" destId="{B8BF63AC-FBE0-45C0-A74C-7C6CBB75393E}" srcOrd="0" destOrd="0" parTransId="{81110879-F0D5-4C0C-A8F9-DD7AE7AD77A2}" sibTransId="{301C6005-564E-4118-AED3-1147B26022E9}"/>
    <dgm:cxn modelId="{4F0D747F-8B75-4B79-B040-CECC0A73F01F}" type="presOf" srcId="{6B2897AC-16EC-4AAF-9729-A3824A5C2AAD}" destId="{21C6D630-C500-4E8B-A2D3-CB74E671FA68}" srcOrd="1" destOrd="0" presId="urn:microsoft.com/office/officeart/2005/8/layout/process1"/>
    <dgm:cxn modelId="{7B36418D-B6B2-4460-93EE-24EA00F04F8A}" type="presOf" srcId="{301C6005-564E-4118-AED3-1147B26022E9}" destId="{8187277F-8922-495C-9481-B41A10A74BC3}" srcOrd="1" destOrd="0" presId="urn:microsoft.com/office/officeart/2005/8/layout/process1"/>
    <dgm:cxn modelId="{1128C6C7-233C-4CE6-A342-E64575378598}" srcId="{96B7C74E-76FD-4F63-8B97-D955F382777F}" destId="{8EA5A624-BB49-46E6-B0B5-A1FF87E98471}" srcOrd="3" destOrd="0" parTransId="{4CCE5EA7-F056-4FBD-8E4B-FE5E66A20698}" sibTransId="{872F9C7E-29E1-47AE-BB96-58968D52613C}"/>
    <dgm:cxn modelId="{E5E87DCC-51B4-4708-91AA-53F9E422792C}" type="presOf" srcId="{96B7C74E-76FD-4F63-8B97-D955F382777F}" destId="{47D6342B-0CB0-43AC-A839-855783E60181}" srcOrd="0" destOrd="0" presId="urn:microsoft.com/office/officeart/2005/8/layout/process1"/>
    <dgm:cxn modelId="{9EF6E0D4-A8EE-4757-B88C-A2AF76311FA0}" type="presOf" srcId="{301C6005-564E-4118-AED3-1147B26022E9}" destId="{E127F9F6-A0D7-461F-9608-412906FD42A9}" srcOrd="0" destOrd="0" presId="urn:microsoft.com/office/officeart/2005/8/layout/process1"/>
    <dgm:cxn modelId="{D87799DB-E304-4918-9A08-9966665CA004}" type="presOf" srcId="{D8E325A0-3E94-4BFD-819B-889D4C459C00}" destId="{5D7DD436-9ED2-41F3-B178-ACE486F3A752}" srcOrd="0" destOrd="0" presId="urn:microsoft.com/office/officeart/2005/8/layout/process1"/>
    <dgm:cxn modelId="{18FE1CE3-5EA7-44BA-BB72-A0CE1AAC0D10}" type="presOf" srcId="{86ECDC0E-191A-4E20-A5F5-7CB17D2D0B90}" destId="{349D9358-7914-4992-8BBA-08E36DB9A2D1}" srcOrd="0" destOrd="0" presId="urn:microsoft.com/office/officeart/2005/8/layout/process1"/>
    <dgm:cxn modelId="{E181AEE7-553E-47EF-83FF-EEE431AE0A4F}" type="presOf" srcId="{8EA5A624-BB49-46E6-B0B5-A1FF87E98471}" destId="{2D3CA529-442F-45FB-B4A1-BE9E95C7FA4A}" srcOrd="0" destOrd="0" presId="urn:microsoft.com/office/officeart/2005/8/layout/process1"/>
    <dgm:cxn modelId="{60357AF2-71D6-4172-89A1-B74CA66D78F9}" type="presOf" srcId="{D8E325A0-3E94-4BFD-819B-889D4C459C00}" destId="{1006B64A-96FA-4015-A86B-70190DCDF0A4}" srcOrd="1" destOrd="0" presId="urn:microsoft.com/office/officeart/2005/8/layout/process1"/>
    <dgm:cxn modelId="{1162E0FD-ACAF-4DB4-BD09-0838028D507B}" type="presOf" srcId="{6B2897AC-16EC-4AAF-9729-A3824A5C2AAD}" destId="{D24FCE37-0DBF-4C97-B150-77A3D02B147C}" srcOrd="0" destOrd="0" presId="urn:microsoft.com/office/officeart/2005/8/layout/process1"/>
    <dgm:cxn modelId="{E6EB4C42-400E-4367-A21E-3679FAE226B1}" type="presParOf" srcId="{47D6342B-0CB0-43AC-A839-855783E60181}" destId="{724471EB-81DC-4A59-A498-5E18AE868243}" srcOrd="0" destOrd="0" presId="urn:microsoft.com/office/officeart/2005/8/layout/process1"/>
    <dgm:cxn modelId="{19C66BE4-674D-4216-835C-52604E3EC94C}" type="presParOf" srcId="{47D6342B-0CB0-43AC-A839-855783E60181}" destId="{E127F9F6-A0D7-461F-9608-412906FD42A9}" srcOrd="1" destOrd="0" presId="urn:microsoft.com/office/officeart/2005/8/layout/process1"/>
    <dgm:cxn modelId="{FC49E6D4-AE4A-4E36-ADAA-B829634D55C3}" type="presParOf" srcId="{E127F9F6-A0D7-461F-9608-412906FD42A9}" destId="{8187277F-8922-495C-9481-B41A10A74BC3}" srcOrd="0" destOrd="0" presId="urn:microsoft.com/office/officeart/2005/8/layout/process1"/>
    <dgm:cxn modelId="{065F7824-FAAE-4B0D-A06C-AD0292001840}" type="presParOf" srcId="{47D6342B-0CB0-43AC-A839-855783E60181}" destId="{349D9358-7914-4992-8BBA-08E36DB9A2D1}" srcOrd="2" destOrd="0" presId="urn:microsoft.com/office/officeart/2005/8/layout/process1"/>
    <dgm:cxn modelId="{7A0F7418-722F-44C5-BB47-8484123D2C9D}" type="presParOf" srcId="{47D6342B-0CB0-43AC-A839-855783E60181}" destId="{D24FCE37-0DBF-4C97-B150-77A3D02B147C}" srcOrd="3" destOrd="0" presId="urn:microsoft.com/office/officeart/2005/8/layout/process1"/>
    <dgm:cxn modelId="{217831BC-956A-483B-B8C3-A72E84634240}" type="presParOf" srcId="{D24FCE37-0DBF-4C97-B150-77A3D02B147C}" destId="{21C6D630-C500-4E8B-A2D3-CB74E671FA68}" srcOrd="0" destOrd="0" presId="urn:microsoft.com/office/officeart/2005/8/layout/process1"/>
    <dgm:cxn modelId="{FC3B63A3-D088-4CF8-B019-DAF7DADF80D9}" type="presParOf" srcId="{47D6342B-0CB0-43AC-A839-855783E60181}" destId="{2ECF8F6F-5456-4DEE-B5E3-0B3C60D7C5FE}" srcOrd="4" destOrd="0" presId="urn:microsoft.com/office/officeart/2005/8/layout/process1"/>
    <dgm:cxn modelId="{23B125AA-8B16-4F77-8BF9-29DF0FEB063F}" type="presParOf" srcId="{47D6342B-0CB0-43AC-A839-855783E60181}" destId="{5D7DD436-9ED2-41F3-B178-ACE486F3A752}" srcOrd="5" destOrd="0" presId="urn:microsoft.com/office/officeart/2005/8/layout/process1"/>
    <dgm:cxn modelId="{7CE246CE-5481-446D-9B65-073B6ECA0726}" type="presParOf" srcId="{5D7DD436-9ED2-41F3-B178-ACE486F3A752}" destId="{1006B64A-96FA-4015-A86B-70190DCDF0A4}" srcOrd="0" destOrd="0" presId="urn:microsoft.com/office/officeart/2005/8/layout/process1"/>
    <dgm:cxn modelId="{D673ADDF-DDFD-4441-819C-6249978B24B7}" type="presParOf" srcId="{47D6342B-0CB0-43AC-A839-855783E60181}" destId="{2D3CA529-442F-45FB-B4A1-BE9E95C7FA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7C74E-76FD-4F63-8B97-D955F38277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BF63AC-FBE0-45C0-A74C-7C6CBB75393E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Find the </a:t>
          </a:r>
          <a:r>
            <a:rPr lang="da-DK" dirty="0" err="1"/>
            <a:t>application</a:t>
          </a:r>
          <a:r>
            <a:rPr lang="da-DK" dirty="0"/>
            <a:t> form (OD1) on www.nyidanmark.dk</a:t>
          </a:r>
        </a:p>
      </dgm:t>
    </dgm:pt>
    <dgm:pt modelId="{81110879-F0D5-4C0C-A8F9-DD7AE7AD77A2}" type="parTrans" cxnId="{41D0757A-73EC-461D-A56D-45ABBC2BB4A0}">
      <dgm:prSet/>
      <dgm:spPr/>
      <dgm:t>
        <a:bodyPr/>
        <a:lstStyle/>
        <a:p>
          <a:endParaRPr lang="da-DK"/>
        </a:p>
      </dgm:t>
    </dgm:pt>
    <dgm:pt modelId="{301C6005-564E-4118-AED3-1147B26022E9}" type="sibTrans" cxnId="{41D0757A-73EC-461D-A56D-45ABBC2BB4A0}">
      <dgm:prSet/>
      <dgm:spPr/>
      <dgm:t>
        <a:bodyPr/>
        <a:lstStyle/>
        <a:p>
          <a:endParaRPr lang="da-DK"/>
        </a:p>
      </dgm:t>
    </dgm:pt>
    <dgm:pt modelId="{7889BD12-A6B6-4429-9616-2922E9A8FE3C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/>
            <a:t>Book an </a:t>
          </a:r>
          <a:r>
            <a:rPr lang="da-DK" dirty="0" err="1"/>
            <a:t>appointment</a:t>
          </a:r>
          <a:r>
            <a:rPr lang="da-DK" dirty="0"/>
            <a:t> for ID check at SIRI. </a:t>
          </a:r>
          <a:r>
            <a:rPr lang="da-DK" dirty="0" err="1"/>
            <a:t>Use</a:t>
          </a:r>
          <a:r>
            <a:rPr lang="da-DK" dirty="0"/>
            <a:t> the link to </a:t>
          </a:r>
          <a:r>
            <a:rPr lang="da-DK" dirty="0" err="1"/>
            <a:t>SIRI’s</a:t>
          </a:r>
          <a:r>
            <a:rPr lang="da-DK" dirty="0"/>
            <a:t> booking system sent to </a:t>
          </a:r>
          <a:r>
            <a:rPr lang="da-DK" dirty="0" err="1"/>
            <a:t>you</a:t>
          </a:r>
          <a:r>
            <a:rPr lang="da-DK" dirty="0"/>
            <a:t> by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educational</a:t>
          </a:r>
          <a:r>
            <a:rPr lang="da-DK" dirty="0"/>
            <a:t> </a:t>
          </a:r>
          <a:r>
            <a:rPr lang="da-DK" dirty="0" err="1"/>
            <a:t>institute</a:t>
          </a:r>
          <a:endParaRPr lang="da-DK" dirty="0"/>
        </a:p>
      </dgm:t>
    </dgm:pt>
    <dgm:pt modelId="{DD095ADA-3115-4E1D-B3AB-44663E3009C5}" type="parTrans" cxnId="{1BE0704F-DC14-4A72-9DF4-C5CC891443E3}">
      <dgm:prSet/>
      <dgm:spPr/>
      <dgm:t>
        <a:bodyPr/>
        <a:lstStyle/>
        <a:p>
          <a:endParaRPr lang="da-DK"/>
        </a:p>
      </dgm:t>
    </dgm:pt>
    <dgm:pt modelId="{D8E325A0-3E94-4BFD-819B-889D4C459C00}" type="sibTrans" cxnId="{1BE0704F-DC14-4A72-9DF4-C5CC891443E3}">
      <dgm:prSet/>
      <dgm:spPr/>
      <dgm:t>
        <a:bodyPr/>
        <a:lstStyle/>
        <a:p>
          <a:endParaRPr lang="da-DK"/>
        </a:p>
      </dgm:t>
    </dgm:pt>
    <dgm:pt modelId="{8EA5A624-BB49-46E6-B0B5-A1FF87E98471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 err="1"/>
            <a:t>Meet</a:t>
          </a:r>
          <a:r>
            <a:rPr lang="da-DK" dirty="0"/>
            <a:t> in person for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appointment</a:t>
          </a:r>
          <a:r>
            <a:rPr lang="da-DK" dirty="0"/>
            <a:t> at SIRI. Bring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passport</a:t>
          </a:r>
          <a:r>
            <a:rPr lang="da-DK" dirty="0"/>
            <a:t> or/and </a:t>
          </a:r>
          <a:r>
            <a:rPr lang="da-DK" dirty="0" err="1"/>
            <a:t>your</a:t>
          </a:r>
          <a:r>
            <a:rPr lang="da-DK" dirty="0"/>
            <a:t> national ID card </a:t>
          </a:r>
          <a:r>
            <a:rPr lang="da-DK" dirty="0" err="1"/>
            <a:t>along</a:t>
          </a:r>
          <a:r>
            <a:rPr lang="da-DK" dirty="0"/>
            <a:t> with </a:t>
          </a:r>
          <a:r>
            <a:rPr lang="da-DK" dirty="0" err="1"/>
            <a:t>your</a:t>
          </a:r>
          <a:r>
            <a:rPr lang="da-DK" dirty="0"/>
            <a:t> </a:t>
          </a:r>
          <a:r>
            <a:rPr lang="da-DK" dirty="0" err="1"/>
            <a:t>application</a:t>
          </a:r>
          <a:r>
            <a:rPr lang="da-DK" dirty="0"/>
            <a:t> and </a:t>
          </a:r>
          <a:r>
            <a:rPr lang="da-DK" dirty="0" err="1"/>
            <a:t>documentation</a:t>
          </a:r>
          <a:endParaRPr lang="da-DK" dirty="0"/>
        </a:p>
      </dgm:t>
    </dgm:pt>
    <dgm:pt modelId="{4CCE5EA7-F056-4FBD-8E4B-FE5E66A20698}" type="parTrans" cxnId="{1128C6C7-233C-4CE6-A342-E64575378598}">
      <dgm:prSet/>
      <dgm:spPr/>
      <dgm:t>
        <a:bodyPr/>
        <a:lstStyle/>
        <a:p>
          <a:endParaRPr lang="da-DK"/>
        </a:p>
      </dgm:t>
    </dgm:pt>
    <dgm:pt modelId="{872F9C7E-29E1-47AE-BB96-58968D52613C}" type="sibTrans" cxnId="{1128C6C7-233C-4CE6-A342-E64575378598}">
      <dgm:prSet/>
      <dgm:spPr/>
      <dgm:t>
        <a:bodyPr/>
        <a:lstStyle/>
        <a:p>
          <a:endParaRPr lang="da-DK"/>
        </a:p>
      </dgm:t>
    </dgm:pt>
    <dgm:pt modelId="{86ECDC0E-191A-4E20-A5F5-7CB17D2D0B90}">
      <dgm:prSet phldrT="[Tekst]"/>
      <dgm:spPr>
        <a:solidFill>
          <a:schemeClr val="accent2"/>
        </a:solidFill>
      </dgm:spPr>
      <dgm:t>
        <a:bodyPr/>
        <a:lstStyle/>
        <a:p>
          <a:r>
            <a:rPr lang="da-DK" dirty="0" err="1"/>
            <a:t>Fill</a:t>
          </a:r>
          <a:r>
            <a:rPr lang="da-DK" dirty="0"/>
            <a:t> out the </a:t>
          </a:r>
          <a:r>
            <a:rPr lang="da-DK" dirty="0" err="1"/>
            <a:t>application</a:t>
          </a:r>
          <a:r>
            <a:rPr lang="da-DK" dirty="0"/>
            <a:t> </a:t>
          </a:r>
          <a:r>
            <a:rPr lang="da-DK" dirty="0" err="1"/>
            <a:t>gather</a:t>
          </a:r>
          <a:r>
            <a:rPr lang="da-DK" dirty="0"/>
            <a:t>  and </a:t>
          </a:r>
          <a:r>
            <a:rPr lang="da-DK" dirty="0" err="1"/>
            <a:t>enclose</a:t>
          </a:r>
          <a:r>
            <a:rPr lang="da-DK" dirty="0"/>
            <a:t> </a:t>
          </a:r>
          <a:r>
            <a:rPr lang="da-DK" dirty="0" err="1"/>
            <a:t>documentation</a:t>
          </a:r>
          <a:r>
            <a:rPr lang="da-DK" dirty="0"/>
            <a:t>. Print out the </a:t>
          </a:r>
          <a:r>
            <a:rPr lang="da-DK" dirty="0" err="1"/>
            <a:t>application</a:t>
          </a:r>
          <a:endParaRPr lang="da-DK" dirty="0"/>
        </a:p>
      </dgm:t>
    </dgm:pt>
    <dgm:pt modelId="{5199FACA-9BC2-45F5-9DB1-4E57A7BE9388}" type="parTrans" cxnId="{B7098D4B-EB65-42F4-BDAB-9BC789196A44}">
      <dgm:prSet/>
      <dgm:spPr/>
      <dgm:t>
        <a:bodyPr/>
        <a:lstStyle/>
        <a:p>
          <a:endParaRPr lang="da-DK"/>
        </a:p>
      </dgm:t>
    </dgm:pt>
    <dgm:pt modelId="{6B2897AC-16EC-4AAF-9729-A3824A5C2AAD}" type="sibTrans" cxnId="{B7098D4B-EB65-42F4-BDAB-9BC789196A44}">
      <dgm:prSet/>
      <dgm:spPr/>
      <dgm:t>
        <a:bodyPr/>
        <a:lstStyle/>
        <a:p>
          <a:endParaRPr lang="da-DK"/>
        </a:p>
      </dgm:t>
    </dgm:pt>
    <dgm:pt modelId="{47D6342B-0CB0-43AC-A839-855783E60181}" type="pres">
      <dgm:prSet presAssocID="{96B7C74E-76FD-4F63-8B97-D955F382777F}" presName="Name0" presStyleCnt="0">
        <dgm:presLayoutVars>
          <dgm:dir/>
          <dgm:resizeHandles val="exact"/>
        </dgm:presLayoutVars>
      </dgm:prSet>
      <dgm:spPr/>
    </dgm:pt>
    <dgm:pt modelId="{724471EB-81DC-4A59-A498-5E18AE868243}" type="pres">
      <dgm:prSet presAssocID="{B8BF63AC-FBE0-45C0-A74C-7C6CBB75393E}" presName="node" presStyleLbl="node1" presStyleIdx="0" presStyleCnt="4">
        <dgm:presLayoutVars>
          <dgm:bulletEnabled val="1"/>
        </dgm:presLayoutVars>
      </dgm:prSet>
      <dgm:spPr/>
    </dgm:pt>
    <dgm:pt modelId="{E127F9F6-A0D7-461F-9608-412906FD42A9}" type="pres">
      <dgm:prSet presAssocID="{301C6005-564E-4118-AED3-1147B26022E9}" presName="sibTrans" presStyleLbl="sibTrans2D1" presStyleIdx="0" presStyleCnt="3"/>
      <dgm:spPr/>
    </dgm:pt>
    <dgm:pt modelId="{8187277F-8922-495C-9481-B41A10A74BC3}" type="pres">
      <dgm:prSet presAssocID="{301C6005-564E-4118-AED3-1147B26022E9}" presName="connectorText" presStyleLbl="sibTrans2D1" presStyleIdx="0" presStyleCnt="3"/>
      <dgm:spPr/>
    </dgm:pt>
    <dgm:pt modelId="{349D9358-7914-4992-8BBA-08E36DB9A2D1}" type="pres">
      <dgm:prSet presAssocID="{86ECDC0E-191A-4E20-A5F5-7CB17D2D0B90}" presName="node" presStyleLbl="node1" presStyleIdx="1" presStyleCnt="4">
        <dgm:presLayoutVars>
          <dgm:bulletEnabled val="1"/>
        </dgm:presLayoutVars>
      </dgm:prSet>
      <dgm:spPr/>
    </dgm:pt>
    <dgm:pt modelId="{D24FCE37-0DBF-4C97-B150-77A3D02B147C}" type="pres">
      <dgm:prSet presAssocID="{6B2897AC-16EC-4AAF-9729-A3824A5C2AAD}" presName="sibTrans" presStyleLbl="sibTrans2D1" presStyleIdx="1" presStyleCnt="3"/>
      <dgm:spPr/>
    </dgm:pt>
    <dgm:pt modelId="{21C6D630-C500-4E8B-A2D3-CB74E671FA68}" type="pres">
      <dgm:prSet presAssocID="{6B2897AC-16EC-4AAF-9729-A3824A5C2AAD}" presName="connectorText" presStyleLbl="sibTrans2D1" presStyleIdx="1" presStyleCnt="3"/>
      <dgm:spPr/>
    </dgm:pt>
    <dgm:pt modelId="{2ECF8F6F-5456-4DEE-B5E3-0B3C60D7C5FE}" type="pres">
      <dgm:prSet presAssocID="{7889BD12-A6B6-4429-9616-2922E9A8FE3C}" presName="node" presStyleLbl="node1" presStyleIdx="2" presStyleCnt="4">
        <dgm:presLayoutVars>
          <dgm:bulletEnabled val="1"/>
        </dgm:presLayoutVars>
      </dgm:prSet>
      <dgm:spPr/>
    </dgm:pt>
    <dgm:pt modelId="{5D7DD436-9ED2-41F3-B178-ACE486F3A752}" type="pres">
      <dgm:prSet presAssocID="{D8E325A0-3E94-4BFD-819B-889D4C459C00}" presName="sibTrans" presStyleLbl="sibTrans2D1" presStyleIdx="2" presStyleCnt="3"/>
      <dgm:spPr/>
    </dgm:pt>
    <dgm:pt modelId="{1006B64A-96FA-4015-A86B-70190DCDF0A4}" type="pres">
      <dgm:prSet presAssocID="{D8E325A0-3E94-4BFD-819B-889D4C459C00}" presName="connectorText" presStyleLbl="sibTrans2D1" presStyleIdx="2" presStyleCnt="3"/>
      <dgm:spPr/>
    </dgm:pt>
    <dgm:pt modelId="{2D3CA529-442F-45FB-B4A1-BE9E95C7FA4A}" type="pres">
      <dgm:prSet presAssocID="{8EA5A624-BB49-46E6-B0B5-A1FF87E98471}" presName="node" presStyleLbl="node1" presStyleIdx="3" presStyleCnt="4">
        <dgm:presLayoutVars>
          <dgm:bulletEnabled val="1"/>
        </dgm:presLayoutVars>
      </dgm:prSet>
      <dgm:spPr/>
    </dgm:pt>
  </dgm:ptLst>
  <dgm:cxnLst>
    <dgm:cxn modelId="{A58ACB21-4199-4440-8029-F78BDC8B3B03}" type="presOf" srcId="{B8BF63AC-FBE0-45C0-A74C-7C6CBB75393E}" destId="{724471EB-81DC-4A59-A498-5E18AE868243}" srcOrd="0" destOrd="0" presId="urn:microsoft.com/office/officeart/2005/8/layout/process1"/>
    <dgm:cxn modelId="{B7E2BE69-4096-432A-AE8C-5F598E3EFC99}" type="presOf" srcId="{7889BD12-A6B6-4429-9616-2922E9A8FE3C}" destId="{2ECF8F6F-5456-4DEE-B5E3-0B3C60D7C5FE}" srcOrd="0" destOrd="0" presId="urn:microsoft.com/office/officeart/2005/8/layout/process1"/>
    <dgm:cxn modelId="{B7098D4B-EB65-42F4-BDAB-9BC789196A44}" srcId="{96B7C74E-76FD-4F63-8B97-D955F382777F}" destId="{86ECDC0E-191A-4E20-A5F5-7CB17D2D0B90}" srcOrd="1" destOrd="0" parTransId="{5199FACA-9BC2-45F5-9DB1-4E57A7BE9388}" sibTransId="{6B2897AC-16EC-4AAF-9729-A3824A5C2AAD}"/>
    <dgm:cxn modelId="{1BE0704F-DC14-4A72-9DF4-C5CC891443E3}" srcId="{96B7C74E-76FD-4F63-8B97-D955F382777F}" destId="{7889BD12-A6B6-4429-9616-2922E9A8FE3C}" srcOrd="2" destOrd="0" parTransId="{DD095ADA-3115-4E1D-B3AB-44663E3009C5}" sibTransId="{D8E325A0-3E94-4BFD-819B-889D4C459C00}"/>
    <dgm:cxn modelId="{41D0757A-73EC-461D-A56D-45ABBC2BB4A0}" srcId="{96B7C74E-76FD-4F63-8B97-D955F382777F}" destId="{B8BF63AC-FBE0-45C0-A74C-7C6CBB75393E}" srcOrd="0" destOrd="0" parTransId="{81110879-F0D5-4C0C-A8F9-DD7AE7AD77A2}" sibTransId="{301C6005-564E-4118-AED3-1147B26022E9}"/>
    <dgm:cxn modelId="{4F0D747F-8B75-4B79-B040-CECC0A73F01F}" type="presOf" srcId="{6B2897AC-16EC-4AAF-9729-A3824A5C2AAD}" destId="{21C6D630-C500-4E8B-A2D3-CB74E671FA68}" srcOrd="1" destOrd="0" presId="urn:microsoft.com/office/officeart/2005/8/layout/process1"/>
    <dgm:cxn modelId="{7B36418D-B6B2-4460-93EE-24EA00F04F8A}" type="presOf" srcId="{301C6005-564E-4118-AED3-1147B26022E9}" destId="{8187277F-8922-495C-9481-B41A10A74BC3}" srcOrd="1" destOrd="0" presId="urn:microsoft.com/office/officeart/2005/8/layout/process1"/>
    <dgm:cxn modelId="{1128C6C7-233C-4CE6-A342-E64575378598}" srcId="{96B7C74E-76FD-4F63-8B97-D955F382777F}" destId="{8EA5A624-BB49-46E6-B0B5-A1FF87E98471}" srcOrd="3" destOrd="0" parTransId="{4CCE5EA7-F056-4FBD-8E4B-FE5E66A20698}" sibTransId="{872F9C7E-29E1-47AE-BB96-58968D52613C}"/>
    <dgm:cxn modelId="{E5E87DCC-51B4-4708-91AA-53F9E422792C}" type="presOf" srcId="{96B7C74E-76FD-4F63-8B97-D955F382777F}" destId="{47D6342B-0CB0-43AC-A839-855783E60181}" srcOrd="0" destOrd="0" presId="urn:microsoft.com/office/officeart/2005/8/layout/process1"/>
    <dgm:cxn modelId="{9EF6E0D4-A8EE-4757-B88C-A2AF76311FA0}" type="presOf" srcId="{301C6005-564E-4118-AED3-1147B26022E9}" destId="{E127F9F6-A0D7-461F-9608-412906FD42A9}" srcOrd="0" destOrd="0" presId="urn:microsoft.com/office/officeart/2005/8/layout/process1"/>
    <dgm:cxn modelId="{D87799DB-E304-4918-9A08-9966665CA004}" type="presOf" srcId="{D8E325A0-3E94-4BFD-819B-889D4C459C00}" destId="{5D7DD436-9ED2-41F3-B178-ACE486F3A752}" srcOrd="0" destOrd="0" presId="urn:microsoft.com/office/officeart/2005/8/layout/process1"/>
    <dgm:cxn modelId="{18FE1CE3-5EA7-44BA-BB72-A0CE1AAC0D10}" type="presOf" srcId="{86ECDC0E-191A-4E20-A5F5-7CB17D2D0B90}" destId="{349D9358-7914-4992-8BBA-08E36DB9A2D1}" srcOrd="0" destOrd="0" presId="urn:microsoft.com/office/officeart/2005/8/layout/process1"/>
    <dgm:cxn modelId="{E181AEE7-553E-47EF-83FF-EEE431AE0A4F}" type="presOf" srcId="{8EA5A624-BB49-46E6-B0B5-A1FF87E98471}" destId="{2D3CA529-442F-45FB-B4A1-BE9E95C7FA4A}" srcOrd="0" destOrd="0" presId="urn:microsoft.com/office/officeart/2005/8/layout/process1"/>
    <dgm:cxn modelId="{60357AF2-71D6-4172-89A1-B74CA66D78F9}" type="presOf" srcId="{D8E325A0-3E94-4BFD-819B-889D4C459C00}" destId="{1006B64A-96FA-4015-A86B-70190DCDF0A4}" srcOrd="1" destOrd="0" presId="urn:microsoft.com/office/officeart/2005/8/layout/process1"/>
    <dgm:cxn modelId="{1162E0FD-ACAF-4DB4-BD09-0838028D507B}" type="presOf" srcId="{6B2897AC-16EC-4AAF-9729-A3824A5C2AAD}" destId="{D24FCE37-0DBF-4C97-B150-77A3D02B147C}" srcOrd="0" destOrd="0" presId="urn:microsoft.com/office/officeart/2005/8/layout/process1"/>
    <dgm:cxn modelId="{E6EB4C42-400E-4367-A21E-3679FAE226B1}" type="presParOf" srcId="{47D6342B-0CB0-43AC-A839-855783E60181}" destId="{724471EB-81DC-4A59-A498-5E18AE868243}" srcOrd="0" destOrd="0" presId="urn:microsoft.com/office/officeart/2005/8/layout/process1"/>
    <dgm:cxn modelId="{19C66BE4-674D-4216-835C-52604E3EC94C}" type="presParOf" srcId="{47D6342B-0CB0-43AC-A839-855783E60181}" destId="{E127F9F6-A0D7-461F-9608-412906FD42A9}" srcOrd="1" destOrd="0" presId="urn:microsoft.com/office/officeart/2005/8/layout/process1"/>
    <dgm:cxn modelId="{FC49E6D4-AE4A-4E36-ADAA-B829634D55C3}" type="presParOf" srcId="{E127F9F6-A0D7-461F-9608-412906FD42A9}" destId="{8187277F-8922-495C-9481-B41A10A74BC3}" srcOrd="0" destOrd="0" presId="urn:microsoft.com/office/officeart/2005/8/layout/process1"/>
    <dgm:cxn modelId="{065F7824-FAAE-4B0D-A06C-AD0292001840}" type="presParOf" srcId="{47D6342B-0CB0-43AC-A839-855783E60181}" destId="{349D9358-7914-4992-8BBA-08E36DB9A2D1}" srcOrd="2" destOrd="0" presId="urn:microsoft.com/office/officeart/2005/8/layout/process1"/>
    <dgm:cxn modelId="{7A0F7418-722F-44C5-BB47-8484123D2C9D}" type="presParOf" srcId="{47D6342B-0CB0-43AC-A839-855783E60181}" destId="{D24FCE37-0DBF-4C97-B150-77A3D02B147C}" srcOrd="3" destOrd="0" presId="urn:microsoft.com/office/officeart/2005/8/layout/process1"/>
    <dgm:cxn modelId="{217831BC-956A-483B-B8C3-A72E84634240}" type="presParOf" srcId="{D24FCE37-0DBF-4C97-B150-77A3D02B147C}" destId="{21C6D630-C500-4E8B-A2D3-CB74E671FA68}" srcOrd="0" destOrd="0" presId="urn:microsoft.com/office/officeart/2005/8/layout/process1"/>
    <dgm:cxn modelId="{FC3B63A3-D088-4CF8-B019-DAF7DADF80D9}" type="presParOf" srcId="{47D6342B-0CB0-43AC-A839-855783E60181}" destId="{2ECF8F6F-5456-4DEE-B5E3-0B3C60D7C5FE}" srcOrd="4" destOrd="0" presId="urn:microsoft.com/office/officeart/2005/8/layout/process1"/>
    <dgm:cxn modelId="{23B125AA-8B16-4F77-8BF9-29DF0FEB063F}" type="presParOf" srcId="{47D6342B-0CB0-43AC-A839-855783E60181}" destId="{5D7DD436-9ED2-41F3-B178-ACE486F3A752}" srcOrd="5" destOrd="0" presId="urn:microsoft.com/office/officeart/2005/8/layout/process1"/>
    <dgm:cxn modelId="{7CE246CE-5481-446D-9B65-073B6ECA0726}" type="presParOf" srcId="{5D7DD436-9ED2-41F3-B178-ACE486F3A752}" destId="{1006B64A-96FA-4015-A86B-70190DCDF0A4}" srcOrd="0" destOrd="0" presId="urn:microsoft.com/office/officeart/2005/8/layout/process1"/>
    <dgm:cxn modelId="{D673ADDF-DDFD-4441-819C-6249978B24B7}" type="presParOf" srcId="{47D6342B-0CB0-43AC-A839-855783E60181}" destId="{2D3CA529-442F-45FB-B4A1-BE9E95C7FA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71EB-81DC-4A59-A498-5E18AE868243}">
      <dsp:nvSpPr>
        <dsp:cNvPr id="0" name=""/>
        <dsp:cNvSpPr/>
      </dsp:nvSpPr>
      <dsp:spPr>
        <a:xfrm>
          <a:off x="3504" y="457528"/>
          <a:ext cx="1532421" cy="134404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Start </a:t>
          </a:r>
          <a:r>
            <a:rPr lang="da-DK" sz="1200" kern="1200" dirty="0" err="1"/>
            <a:t>your</a:t>
          </a:r>
          <a:r>
            <a:rPr lang="da-DK" sz="1200" kern="1200" dirty="0"/>
            <a:t> online (OD1) </a:t>
          </a:r>
          <a:r>
            <a:rPr lang="da-DK" sz="1200" kern="1200" dirty="0" err="1"/>
            <a:t>application</a:t>
          </a:r>
          <a:r>
            <a:rPr lang="da-DK" sz="1200" kern="1200" dirty="0"/>
            <a:t> on www.nyidanmark.dk</a:t>
          </a:r>
        </a:p>
      </dsp:txBody>
      <dsp:txXfrm>
        <a:off x="42870" y="496894"/>
        <a:ext cx="1453689" cy="1265316"/>
      </dsp:txXfrm>
    </dsp:sp>
    <dsp:sp modelId="{E127F9F6-A0D7-461F-9608-412906FD42A9}">
      <dsp:nvSpPr>
        <dsp:cNvPr id="0" name=""/>
        <dsp:cNvSpPr/>
      </dsp:nvSpPr>
      <dsp:spPr>
        <a:xfrm>
          <a:off x="1689168" y="939532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1689168" y="1015540"/>
        <a:ext cx="227411" cy="228024"/>
      </dsp:txXfrm>
    </dsp:sp>
    <dsp:sp modelId="{349D9358-7914-4992-8BBA-08E36DB9A2D1}">
      <dsp:nvSpPr>
        <dsp:cNvPr id="0" name=""/>
        <dsp:cNvSpPr/>
      </dsp:nvSpPr>
      <dsp:spPr>
        <a:xfrm>
          <a:off x="2148894" y="457528"/>
          <a:ext cx="1532421" cy="13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Fill</a:t>
          </a:r>
          <a:r>
            <a:rPr lang="da-DK" sz="1200" kern="1200" dirty="0"/>
            <a:t> out the </a:t>
          </a:r>
          <a:r>
            <a:rPr lang="da-DK" sz="1200" kern="1200" dirty="0" err="1"/>
            <a:t>application</a:t>
          </a:r>
          <a:r>
            <a:rPr lang="da-DK" sz="1200" kern="1200" dirty="0"/>
            <a:t>, </a:t>
          </a:r>
          <a:r>
            <a:rPr lang="da-DK" sz="1200" kern="1200" dirty="0" err="1"/>
            <a:t>gather</a:t>
          </a:r>
          <a:r>
            <a:rPr lang="da-DK" sz="1200" kern="1200" dirty="0"/>
            <a:t> and </a:t>
          </a:r>
          <a:r>
            <a:rPr lang="da-DK" sz="1200" kern="1200" dirty="0" err="1"/>
            <a:t>enclose</a:t>
          </a:r>
          <a:r>
            <a:rPr lang="da-DK" sz="1200" kern="1200" dirty="0"/>
            <a:t> </a:t>
          </a:r>
          <a:r>
            <a:rPr lang="da-DK" sz="1200" kern="1200" dirty="0" err="1"/>
            <a:t>documentation</a:t>
          </a:r>
          <a:r>
            <a:rPr lang="da-DK" sz="1200" kern="1200" dirty="0"/>
            <a:t> and send </a:t>
          </a:r>
        </a:p>
      </dsp:txBody>
      <dsp:txXfrm>
        <a:off x="2188260" y="496894"/>
        <a:ext cx="1453689" cy="1265316"/>
      </dsp:txXfrm>
    </dsp:sp>
    <dsp:sp modelId="{D24FCE37-0DBF-4C97-B150-77A3D02B147C}">
      <dsp:nvSpPr>
        <dsp:cNvPr id="0" name=""/>
        <dsp:cNvSpPr/>
      </dsp:nvSpPr>
      <dsp:spPr>
        <a:xfrm>
          <a:off x="3834557" y="939532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3834557" y="1015540"/>
        <a:ext cx="227411" cy="228024"/>
      </dsp:txXfrm>
    </dsp:sp>
    <dsp:sp modelId="{2ECF8F6F-5456-4DEE-B5E3-0B3C60D7C5FE}">
      <dsp:nvSpPr>
        <dsp:cNvPr id="0" name=""/>
        <dsp:cNvSpPr/>
      </dsp:nvSpPr>
      <dsp:spPr>
        <a:xfrm>
          <a:off x="4294284" y="457528"/>
          <a:ext cx="1532421" cy="13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Book an </a:t>
          </a:r>
          <a:r>
            <a:rPr lang="da-DK" sz="1200" kern="1200" dirty="0" err="1"/>
            <a:t>appointment</a:t>
          </a:r>
          <a:r>
            <a:rPr lang="da-DK" sz="1200" kern="1200" dirty="0"/>
            <a:t> for ID check at SIRI. </a:t>
          </a:r>
          <a:r>
            <a:rPr lang="da-DK" sz="1200" kern="1200" dirty="0" err="1"/>
            <a:t>Use</a:t>
          </a:r>
          <a:r>
            <a:rPr lang="da-DK" sz="1200" kern="1200" dirty="0"/>
            <a:t> the link to </a:t>
          </a:r>
          <a:r>
            <a:rPr lang="da-DK" sz="1200" kern="1200" dirty="0" err="1"/>
            <a:t>SIRI’s</a:t>
          </a:r>
          <a:r>
            <a:rPr lang="da-DK" sz="1200" kern="1200" dirty="0"/>
            <a:t> booking system sent to </a:t>
          </a:r>
          <a:r>
            <a:rPr lang="da-DK" sz="1200" kern="1200" dirty="0" err="1"/>
            <a:t>you</a:t>
          </a:r>
          <a:r>
            <a:rPr lang="da-DK" sz="1200" kern="1200" dirty="0"/>
            <a:t> by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educational</a:t>
          </a:r>
          <a:r>
            <a:rPr lang="da-DK" sz="1200" kern="1200" dirty="0"/>
            <a:t> </a:t>
          </a:r>
          <a:r>
            <a:rPr lang="da-DK" sz="1200" kern="1200" dirty="0" err="1"/>
            <a:t>institute</a:t>
          </a:r>
          <a:endParaRPr lang="da-DK" sz="1200" kern="1200" dirty="0"/>
        </a:p>
      </dsp:txBody>
      <dsp:txXfrm>
        <a:off x="4333650" y="496894"/>
        <a:ext cx="1453689" cy="1265316"/>
      </dsp:txXfrm>
    </dsp:sp>
    <dsp:sp modelId="{5D7DD436-9ED2-41F3-B178-ACE486F3A752}">
      <dsp:nvSpPr>
        <dsp:cNvPr id="0" name=""/>
        <dsp:cNvSpPr/>
      </dsp:nvSpPr>
      <dsp:spPr>
        <a:xfrm>
          <a:off x="5979947" y="939532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5979947" y="1015540"/>
        <a:ext cx="227411" cy="228024"/>
      </dsp:txXfrm>
    </dsp:sp>
    <dsp:sp modelId="{2D3CA529-442F-45FB-B4A1-BE9E95C7FA4A}">
      <dsp:nvSpPr>
        <dsp:cNvPr id="0" name=""/>
        <dsp:cNvSpPr/>
      </dsp:nvSpPr>
      <dsp:spPr>
        <a:xfrm>
          <a:off x="6439673" y="457528"/>
          <a:ext cx="1532421" cy="13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Meet</a:t>
          </a:r>
          <a:r>
            <a:rPr lang="da-DK" sz="1200" kern="1200" dirty="0"/>
            <a:t> in person for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appointment</a:t>
          </a:r>
          <a:r>
            <a:rPr lang="da-DK" sz="1200" kern="1200" dirty="0"/>
            <a:t> at SIRI. Bring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reciept</a:t>
          </a:r>
          <a:r>
            <a:rPr lang="da-DK" sz="1200" kern="1200" dirty="0"/>
            <a:t> (</a:t>
          </a:r>
          <a:r>
            <a:rPr lang="da-DK" sz="1200" kern="1200" dirty="0" err="1"/>
            <a:t>referencenumber</a:t>
          </a:r>
          <a:r>
            <a:rPr lang="da-DK" sz="1200" kern="1200" dirty="0"/>
            <a:t>), </a:t>
          </a:r>
          <a:r>
            <a:rPr lang="da-DK" sz="1200" kern="1200" dirty="0" err="1"/>
            <a:t>passport</a:t>
          </a:r>
          <a:r>
            <a:rPr lang="da-DK" sz="1200" kern="1200" dirty="0"/>
            <a:t> or/and </a:t>
          </a:r>
          <a:r>
            <a:rPr lang="da-DK" sz="1200" kern="1200" dirty="0" err="1"/>
            <a:t>your</a:t>
          </a:r>
          <a:r>
            <a:rPr lang="da-DK" sz="1200" kern="1200" dirty="0"/>
            <a:t> national ID card</a:t>
          </a:r>
        </a:p>
      </dsp:txBody>
      <dsp:txXfrm>
        <a:off x="6479039" y="496894"/>
        <a:ext cx="1453689" cy="1265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71EB-81DC-4A59-A498-5E18AE868243}">
      <dsp:nvSpPr>
        <dsp:cNvPr id="0" name=""/>
        <dsp:cNvSpPr/>
      </dsp:nvSpPr>
      <dsp:spPr>
        <a:xfrm>
          <a:off x="3504" y="521169"/>
          <a:ext cx="1532421" cy="135313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Find the </a:t>
          </a:r>
          <a:r>
            <a:rPr lang="da-DK" sz="1200" kern="1200" dirty="0" err="1"/>
            <a:t>application</a:t>
          </a:r>
          <a:r>
            <a:rPr lang="da-DK" sz="1200" kern="1200" dirty="0"/>
            <a:t> form (OD1) on www.nyidanmark.dk</a:t>
          </a:r>
        </a:p>
      </dsp:txBody>
      <dsp:txXfrm>
        <a:off x="43136" y="560801"/>
        <a:ext cx="1453157" cy="1273875"/>
      </dsp:txXfrm>
    </dsp:sp>
    <dsp:sp modelId="{E127F9F6-A0D7-461F-9608-412906FD42A9}">
      <dsp:nvSpPr>
        <dsp:cNvPr id="0" name=""/>
        <dsp:cNvSpPr/>
      </dsp:nvSpPr>
      <dsp:spPr>
        <a:xfrm>
          <a:off x="1689168" y="1007719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1689168" y="1083727"/>
        <a:ext cx="227411" cy="228024"/>
      </dsp:txXfrm>
    </dsp:sp>
    <dsp:sp modelId="{349D9358-7914-4992-8BBA-08E36DB9A2D1}">
      <dsp:nvSpPr>
        <dsp:cNvPr id="0" name=""/>
        <dsp:cNvSpPr/>
      </dsp:nvSpPr>
      <dsp:spPr>
        <a:xfrm>
          <a:off x="2148894" y="521169"/>
          <a:ext cx="1532421" cy="135313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Fill</a:t>
          </a:r>
          <a:r>
            <a:rPr lang="da-DK" sz="1200" kern="1200" dirty="0"/>
            <a:t> out the </a:t>
          </a:r>
          <a:r>
            <a:rPr lang="da-DK" sz="1200" kern="1200" dirty="0" err="1"/>
            <a:t>application</a:t>
          </a:r>
          <a:r>
            <a:rPr lang="da-DK" sz="1200" kern="1200" dirty="0"/>
            <a:t> </a:t>
          </a:r>
          <a:r>
            <a:rPr lang="da-DK" sz="1200" kern="1200" dirty="0" err="1"/>
            <a:t>gather</a:t>
          </a:r>
          <a:r>
            <a:rPr lang="da-DK" sz="1200" kern="1200" dirty="0"/>
            <a:t>  and </a:t>
          </a:r>
          <a:r>
            <a:rPr lang="da-DK" sz="1200" kern="1200" dirty="0" err="1"/>
            <a:t>enclose</a:t>
          </a:r>
          <a:r>
            <a:rPr lang="da-DK" sz="1200" kern="1200" dirty="0"/>
            <a:t> </a:t>
          </a:r>
          <a:r>
            <a:rPr lang="da-DK" sz="1200" kern="1200" dirty="0" err="1"/>
            <a:t>documentation</a:t>
          </a:r>
          <a:r>
            <a:rPr lang="da-DK" sz="1200" kern="1200" dirty="0"/>
            <a:t>. Print out the </a:t>
          </a:r>
          <a:r>
            <a:rPr lang="da-DK" sz="1200" kern="1200" dirty="0" err="1"/>
            <a:t>application</a:t>
          </a:r>
          <a:endParaRPr lang="da-DK" sz="1200" kern="1200" dirty="0"/>
        </a:p>
      </dsp:txBody>
      <dsp:txXfrm>
        <a:off x="2188526" y="560801"/>
        <a:ext cx="1453157" cy="1273875"/>
      </dsp:txXfrm>
    </dsp:sp>
    <dsp:sp modelId="{D24FCE37-0DBF-4C97-B150-77A3D02B147C}">
      <dsp:nvSpPr>
        <dsp:cNvPr id="0" name=""/>
        <dsp:cNvSpPr/>
      </dsp:nvSpPr>
      <dsp:spPr>
        <a:xfrm>
          <a:off x="3834557" y="1007719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3834557" y="1083727"/>
        <a:ext cx="227411" cy="228024"/>
      </dsp:txXfrm>
    </dsp:sp>
    <dsp:sp modelId="{2ECF8F6F-5456-4DEE-B5E3-0B3C60D7C5FE}">
      <dsp:nvSpPr>
        <dsp:cNvPr id="0" name=""/>
        <dsp:cNvSpPr/>
      </dsp:nvSpPr>
      <dsp:spPr>
        <a:xfrm>
          <a:off x="4294284" y="521169"/>
          <a:ext cx="1532421" cy="135313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Book an </a:t>
          </a:r>
          <a:r>
            <a:rPr lang="da-DK" sz="1200" kern="1200" dirty="0" err="1"/>
            <a:t>appointment</a:t>
          </a:r>
          <a:r>
            <a:rPr lang="da-DK" sz="1200" kern="1200" dirty="0"/>
            <a:t> for ID check at SIRI. </a:t>
          </a:r>
          <a:r>
            <a:rPr lang="da-DK" sz="1200" kern="1200" dirty="0" err="1"/>
            <a:t>Use</a:t>
          </a:r>
          <a:r>
            <a:rPr lang="da-DK" sz="1200" kern="1200" dirty="0"/>
            <a:t> the link to </a:t>
          </a:r>
          <a:r>
            <a:rPr lang="da-DK" sz="1200" kern="1200" dirty="0" err="1"/>
            <a:t>SIRI’s</a:t>
          </a:r>
          <a:r>
            <a:rPr lang="da-DK" sz="1200" kern="1200" dirty="0"/>
            <a:t> booking system sent to </a:t>
          </a:r>
          <a:r>
            <a:rPr lang="da-DK" sz="1200" kern="1200" dirty="0" err="1"/>
            <a:t>you</a:t>
          </a:r>
          <a:r>
            <a:rPr lang="da-DK" sz="1200" kern="1200" dirty="0"/>
            <a:t> by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educational</a:t>
          </a:r>
          <a:r>
            <a:rPr lang="da-DK" sz="1200" kern="1200" dirty="0"/>
            <a:t> </a:t>
          </a:r>
          <a:r>
            <a:rPr lang="da-DK" sz="1200" kern="1200" dirty="0" err="1"/>
            <a:t>institute</a:t>
          </a:r>
          <a:endParaRPr lang="da-DK" sz="1200" kern="1200" dirty="0"/>
        </a:p>
      </dsp:txBody>
      <dsp:txXfrm>
        <a:off x="4333916" y="560801"/>
        <a:ext cx="1453157" cy="1273875"/>
      </dsp:txXfrm>
    </dsp:sp>
    <dsp:sp modelId="{5D7DD436-9ED2-41F3-B178-ACE486F3A752}">
      <dsp:nvSpPr>
        <dsp:cNvPr id="0" name=""/>
        <dsp:cNvSpPr/>
      </dsp:nvSpPr>
      <dsp:spPr>
        <a:xfrm>
          <a:off x="5979947" y="1007719"/>
          <a:ext cx="324873" cy="3800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/>
        </a:p>
      </dsp:txBody>
      <dsp:txXfrm>
        <a:off x="5979947" y="1083727"/>
        <a:ext cx="227411" cy="228024"/>
      </dsp:txXfrm>
    </dsp:sp>
    <dsp:sp modelId="{2D3CA529-442F-45FB-B4A1-BE9E95C7FA4A}">
      <dsp:nvSpPr>
        <dsp:cNvPr id="0" name=""/>
        <dsp:cNvSpPr/>
      </dsp:nvSpPr>
      <dsp:spPr>
        <a:xfrm>
          <a:off x="6439673" y="521169"/>
          <a:ext cx="1532421" cy="135313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/>
            <a:t>Meet</a:t>
          </a:r>
          <a:r>
            <a:rPr lang="da-DK" sz="1200" kern="1200" dirty="0"/>
            <a:t> in person for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appointment</a:t>
          </a:r>
          <a:r>
            <a:rPr lang="da-DK" sz="1200" kern="1200" dirty="0"/>
            <a:t> at SIRI. Bring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passport</a:t>
          </a:r>
          <a:r>
            <a:rPr lang="da-DK" sz="1200" kern="1200" dirty="0"/>
            <a:t> or/and </a:t>
          </a:r>
          <a:r>
            <a:rPr lang="da-DK" sz="1200" kern="1200" dirty="0" err="1"/>
            <a:t>your</a:t>
          </a:r>
          <a:r>
            <a:rPr lang="da-DK" sz="1200" kern="1200" dirty="0"/>
            <a:t> national ID card </a:t>
          </a:r>
          <a:r>
            <a:rPr lang="da-DK" sz="1200" kern="1200" dirty="0" err="1"/>
            <a:t>along</a:t>
          </a:r>
          <a:r>
            <a:rPr lang="da-DK" sz="1200" kern="1200" dirty="0"/>
            <a:t> with </a:t>
          </a:r>
          <a:r>
            <a:rPr lang="da-DK" sz="1200" kern="1200" dirty="0" err="1"/>
            <a:t>your</a:t>
          </a:r>
          <a:r>
            <a:rPr lang="da-DK" sz="1200" kern="1200" dirty="0"/>
            <a:t> </a:t>
          </a:r>
          <a:r>
            <a:rPr lang="da-DK" sz="1200" kern="1200" dirty="0" err="1"/>
            <a:t>application</a:t>
          </a:r>
          <a:r>
            <a:rPr lang="da-DK" sz="1200" kern="1200" dirty="0"/>
            <a:t> and </a:t>
          </a:r>
          <a:r>
            <a:rPr lang="da-DK" sz="1200" kern="1200" dirty="0" err="1"/>
            <a:t>documentation</a:t>
          </a:r>
          <a:endParaRPr lang="da-DK" sz="1200" kern="1200" dirty="0"/>
        </a:p>
      </dsp:txBody>
      <dsp:txXfrm>
        <a:off x="6479305" y="560801"/>
        <a:ext cx="1453157" cy="127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28EE-CCB5-489D-8AF2-BF1EC60547AB}" type="datetimeFigureOut">
              <a:rPr lang="da-DK" smtClean="0"/>
              <a:t>01-07-2021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6127-10CD-4946-B1AB-B8451EB937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13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5D23D-C0CB-4BB1-9EA8-D861B7FF8E60}" type="datetimeFigureOut">
              <a:rPr lang="da-DK" smtClean="0"/>
              <a:t>01-07-2021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0FB5-4D07-4BD6-99D2-1F83287C3B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5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PPT-baggrund UIB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2" name="Billede 1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3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PPT-baggrund UIBM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7" name="Billede 6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8978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92" y="2146201"/>
            <a:ext cx="8177984" cy="61121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84908" y="2857371"/>
            <a:ext cx="8162637" cy="120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pic>
        <p:nvPicPr>
          <p:cNvPr id="9" name="Billede 8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4123311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25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PT-baggrund UIBM 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lede 4" descr="UIB_SIRI_DK_SH_NEG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" y="447519"/>
            <a:ext cx="1894800" cy="15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dias i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36" y="1825625"/>
            <a:ext cx="3960214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18409"/>
            <a:ext cx="4629150" cy="404264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1841500"/>
            <a:ext cx="3039269" cy="4027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T-baggrund Hvid UIB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636" y="365127"/>
            <a:ext cx="7960714" cy="8790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416570"/>
            <a:ext cx="7975600" cy="420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5" name="Billede 4" descr="UIB_SIRI_DK_RGB_POS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5" y="5386126"/>
            <a:ext cx="1505241" cy="12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5" r:id="rId2"/>
    <p:sldLayoutId id="2147483662" r:id="rId3"/>
    <p:sldLayoutId id="2147483678" r:id="rId4"/>
    <p:sldLayoutId id="2147483663" r:id="rId5"/>
    <p:sldLayoutId id="2147483664" r:id="rId6"/>
    <p:sldLayoutId id="2147483669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1pPr>
      <a:lvl2pPr marL="547688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027113" indent="-239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1258888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indenmark.borger.dk/" TargetMode="External"/><Relationship Id="rId2" Type="http://schemas.openxmlformats.org/officeDocument/2006/relationships/hyperlink" Target="https://www.nyidanmark.d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hcph.kk.d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idanmark.dk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Højskoleelever fra EU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Et oplæg om betingelser for ophold og ansøgningsprocessen</a:t>
            </a:r>
          </a:p>
        </p:txBody>
      </p:sp>
    </p:spTree>
    <p:extLst>
      <p:ext uri="{BB962C8B-B14F-4D97-AF65-F5344CB8AC3E}">
        <p14:creationId xmlns:p14="http://schemas.microsoft.com/office/powerpoint/2010/main" val="224188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636" y="522599"/>
            <a:ext cx="7960714" cy="587115"/>
          </a:xfrm>
        </p:spPr>
        <p:txBody>
          <a:bodyPr/>
          <a:lstStyle/>
          <a:p>
            <a:r>
              <a:rPr lang="da-DK" dirty="0"/>
              <a:t>OD1-onlineansøgning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112363"/>
            <a:ext cx="7975600" cy="220906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a-DK" dirty="0"/>
              <a:t>Kan udfyldes uden </a:t>
            </a:r>
            <a:r>
              <a:rPr lang="da-DK" dirty="0" err="1"/>
              <a:t>NemID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Dokumentation vedlægges i digital form</a:t>
            </a:r>
          </a:p>
          <a:p>
            <a:pPr marL="285750" indent="-285750">
              <a:buFontTx/>
              <a:buChar char="-"/>
            </a:pPr>
            <a:r>
              <a:rPr lang="da-DK" dirty="0"/>
              <a:t>Tro- og loveerklæring underskrives ved personligt fremmøde i SIRI</a:t>
            </a:r>
          </a:p>
          <a:p>
            <a:pPr marL="285750" indent="-285750">
              <a:buFontTx/>
              <a:buChar char="-"/>
            </a:pPr>
            <a:r>
              <a:rPr lang="da-DK" dirty="0"/>
              <a:t>Når ansøgningen er indsendt, modtager ansøger en mail med en kvittering og et referencenummer. Det er vigtigt at ansøger medbringer denne kvittering i print eller på telefon. Uden et referencenummer, kan vi ikke se eller tilgå den digitale ansøgning. 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3248" y="3469343"/>
            <a:ext cx="7960714" cy="6973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a-DK" dirty="0"/>
              <a:t>OD1-papiransøgning (print-selv)</a:t>
            </a:r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692150" y="4290350"/>
            <a:ext cx="7975600" cy="1196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7688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1688" indent="-25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7113" indent="-2397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8888" indent="-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a-DK" dirty="0"/>
              <a:t>Udfyldes, printes ud og underskrives inden fremmøde i SIRI</a:t>
            </a:r>
          </a:p>
          <a:p>
            <a:pPr marL="285750" indent="-285750">
              <a:buFontTx/>
              <a:buChar char="-"/>
            </a:pPr>
            <a:r>
              <a:rPr lang="da-DK" dirty="0"/>
              <a:t>Dokumentation vedlægges i print</a:t>
            </a:r>
          </a:p>
          <a:p>
            <a:pPr marL="285750" indent="-285750">
              <a:buFontTx/>
              <a:buChar char="-"/>
            </a:pPr>
            <a:r>
              <a:rPr lang="da-DK" dirty="0"/>
              <a:t>Det er ikke nødvendigt med et pasfoto/foto på ansøgningen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913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Tips til onlineansøgning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323885"/>
            <a:ext cx="7975600" cy="4123311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Prøv at udfylde et onlineskema selv – undlad at sende til sidst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Åben onlineskemaet i en opdateret browser, Google </a:t>
            </a:r>
            <a:r>
              <a:rPr lang="da-DK" dirty="0" err="1"/>
              <a:t>Chrome</a:t>
            </a:r>
            <a:r>
              <a:rPr lang="da-DK" dirty="0"/>
              <a:t>, </a:t>
            </a:r>
            <a:r>
              <a:rPr lang="da-DK" dirty="0" err="1"/>
              <a:t>Firefox</a:t>
            </a:r>
            <a:r>
              <a:rPr lang="da-DK" dirty="0"/>
              <a:t> eller lign. Internet Explorer anbefales ikke. </a:t>
            </a:r>
          </a:p>
          <a:p>
            <a:pPr marL="285750" indent="-285750">
              <a:buFontTx/>
              <a:buChar char="-"/>
            </a:pPr>
            <a:r>
              <a:rPr lang="da-DK" dirty="0"/>
              <a:t>Benyt pop-up-funktionen der tilbydes, når du vælger login med autogenereret brugernavn og password (login uden </a:t>
            </a:r>
            <a:r>
              <a:rPr lang="da-DK" dirty="0" err="1"/>
              <a:t>NemID</a:t>
            </a:r>
            <a:r>
              <a:rPr lang="da-DK" dirty="0"/>
              <a:t>)</a:t>
            </a:r>
          </a:p>
          <a:p>
            <a:pPr marL="285750" indent="-285750">
              <a:buFontTx/>
              <a:buChar char="-"/>
            </a:pPr>
            <a:r>
              <a:rPr lang="da-DK" dirty="0"/>
              <a:t>Til sidst i skemaet skal ansøger uploade dokumentation til skemaet. </a:t>
            </a:r>
          </a:p>
          <a:p>
            <a:pPr marL="833438" lvl="1" indent="-285750">
              <a:buFontTx/>
              <a:buChar char="-"/>
            </a:pPr>
            <a:r>
              <a:rPr lang="da-DK" dirty="0"/>
              <a:t>Tro- og loveerklæring kan hentes direkte fra skemaet og tilknyttes i en u-udfyldt version. Underskrift på tro- og loveerklæringen klarer vi ved personligt fremmøde i borgercentret. </a:t>
            </a:r>
          </a:p>
          <a:p>
            <a:pPr marL="833438" lvl="1" indent="-285750">
              <a:buFontTx/>
              <a:buChar char="-"/>
            </a:pPr>
            <a:r>
              <a:rPr lang="da-DK" dirty="0"/>
              <a:t>Anden dokumentation vedlægges skemaet som fil</a:t>
            </a:r>
          </a:p>
          <a:p>
            <a:pPr marL="285750" indent="-285750">
              <a:buFontTx/>
              <a:buChar char="-"/>
            </a:pPr>
            <a:r>
              <a:rPr lang="da-DK" dirty="0"/>
              <a:t>Er man ansøger i hovedstadsområdet skal man ikke booke tid til fremmøde i det pop-up vindue, der åbner efter indsendt ansøgning, da det er den almindelige tidsbestilling man tilgår – ikke tider til særlige studiedage.</a:t>
            </a:r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565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Særlige studiedage i København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288725"/>
            <a:ext cx="7975600" cy="4123311"/>
          </a:xfrm>
        </p:spPr>
        <p:txBody>
          <a:bodyPr>
            <a:normAutofit fontScale="70000" lnSpcReduction="20000"/>
          </a:bodyPr>
          <a:lstStyle/>
          <a:p>
            <a:r>
              <a:rPr lang="da-DK" b="1" dirty="0" err="1"/>
              <a:t>SIRIs</a:t>
            </a:r>
            <a:r>
              <a:rPr lang="da-DK" b="1" dirty="0"/>
              <a:t> Borgercenter, Carl Jacobsens Vej 39, 2500 Valby åbner særligt for EU-studerende med tidsbestilling på følgende datoer:</a:t>
            </a:r>
          </a:p>
          <a:p>
            <a:endParaRPr lang="da-DK" b="1" dirty="0"/>
          </a:p>
          <a:p>
            <a:r>
              <a:rPr lang="da-DK" b="1" dirty="0"/>
              <a:t>August:</a:t>
            </a:r>
            <a:endParaRPr lang="da-DK" dirty="0"/>
          </a:p>
          <a:p>
            <a:r>
              <a:rPr lang="da-DK" dirty="0"/>
              <a:t>Tirsdag d. 24. august 2021, ml. kl. 9-16</a:t>
            </a:r>
          </a:p>
          <a:p>
            <a:r>
              <a:rPr lang="da-DK" dirty="0"/>
              <a:t>Fredag d. 27. august 2021, ml. kl. 12-17</a:t>
            </a:r>
          </a:p>
          <a:p>
            <a:r>
              <a:rPr lang="da-DK" dirty="0"/>
              <a:t>Tirsdag d. 31. august 2021, ml. kl. 9-16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September:</a:t>
            </a:r>
            <a:endParaRPr lang="da-DK" dirty="0"/>
          </a:p>
          <a:p>
            <a:r>
              <a:rPr lang="da-DK" dirty="0"/>
              <a:t>Lørdag d. 4 september 2021, ml. kl. 9-16</a:t>
            </a:r>
          </a:p>
          <a:p>
            <a:r>
              <a:rPr lang="da-DK" dirty="0"/>
              <a:t>Tirsdag d. 7. september 2021, ml. kl. 9-18</a:t>
            </a:r>
          </a:p>
          <a:p>
            <a:r>
              <a:rPr lang="da-DK" dirty="0"/>
              <a:t>Fredag d. 10. september 2021, ml. kl. 12-17</a:t>
            </a:r>
          </a:p>
          <a:p>
            <a:r>
              <a:rPr lang="da-DK" dirty="0"/>
              <a:t>Tirsdag d. 14. september 2021, ml. kl. 9-16</a:t>
            </a:r>
          </a:p>
          <a:p>
            <a:r>
              <a:rPr lang="da-DK" dirty="0"/>
              <a:t>Lørdag d. 18. september 2021, ml. kl. 9-16</a:t>
            </a:r>
          </a:p>
          <a:p>
            <a:endParaRPr lang="da-DK" dirty="0"/>
          </a:p>
          <a:p>
            <a:r>
              <a:rPr lang="da-DK" dirty="0"/>
              <a:t>Et link til tidsbestilling på de særlige studiedage vil blive sendt til uddannelsesinstitutionerne snarest.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109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Ansøgningsproces på papirskema eller onlineskema</a:t>
            </a:r>
          </a:p>
        </p:txBody>
      </p:sp>
      <p:graphicFrame>
        <p:nvGraphicFramePr>
          <p:cNvPr id="4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90099"/>
              </p:ext>
            </p:extLst>
          </p:nvPr>
        </p:nvGraphicFramePr>
        <p:xfrm>
          <a:off x="539750" y="1237129"/>
          <a:ext cx="7975600" cy="225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40228"/>
              </p:ext>
            </p:extLst>
          </p:nvPr>
        </p:nvGraphicFramePr>
        <p:xfrm>
          <a:off x="539750" y="3065928"/>
          <a:ext cx="7975600" cy="239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441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Nyttige links mv.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SIRI: </a:t>
            </a:r>
            <a:r>
              <a:rPr lang="da-DK" dirty="0">
                <a:hlinkClick r:id="rId2"/>
              </a:rPr>
              <a:t>https://www.nyidanmark.dk/</a:t>
            </a:r>
            <a:endParaRPr lang="da-DK" dirty="0"/>
          </a:p>
          <a:p>
            <a:endParaRPr lang="da-DK" dirty="0"/>
          </a:p>
          <a:p>
            <a:r>
              <a:rPr lang="da-DK" dirty="0"/>
              <a:t>Life in Denmark: </a:t>
            </a:r>
            <a:r>
              <a:rPr lang="da-DK" dirty="0">
                <a:hlinkClick r:id="rId3"/>
              </a:rPr>
              <a:t>https://lifeindenmark.borger.dk/</a:t>
            </a:r>
            <a:endParaRPr lang="da-DK" dirty="0"/>
          </a:p>
          <a:p>
            <a:endParaRPr lang="da-DK" dirty="0"/>
          </a:p>
          <a:p>
            <a:r>
              <a:rPr lang="da-DK" dirty="0"/>
              <a:t>International House: </a:t>
            </a:r>
            <a:r>
              <a:rPr lang="da-DK" dirty="0">
                <a:hlinkClick r:id="rId4"/>
              </a:rPr>
              <a:t>https://ihcph.kk.dk/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SIRIs</a:t>
            </a:r>
            <a:r>
              <a:rPr lang="da-DK" dirty="0"/>
              <a:t> </a:t>
            </a:r>
            <a:r>
              <a:rPr lang="da-DK" dirty="0" err="1"/>
              <a:t>callcenter</a:t>
            </a:r>
            <a:r>
              <a:rPr lang="da-DK" dirty="0"/>
              <a:t> (EU-linjen): 7214 2004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46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494" y="1028708"/>
            <a:ext cx="7473272" cy="4199028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825053"/>
            <a:ext cx="7975600" cy="412331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a-DK" dirty="0"/>
              <a:t>Betingelser for at få udstedt et EU-opholdsregistreringsbevis</a:t>
            </a:r>
          </a:p>
          <a:p>
            <a:pPr marL="285750" indent="-285750">
              <a:buFontTx/>
              <a:buChar char="-"/>
            </a:pPr>
            <a:r>
              <a:rPr lang="da-DK" dirty="0"/>
              <a:t>Hvorfor skal jeg ansøge om et EU-opholdsregistreringsbevis?</a:t>
            </a:r>
          </a:p>
          <a:p>
            <a:pPr marL="285750" indent="-285750">
              <a:buFontTx/>
              <a:buChar char="-"/>
            </a:pPr>
            <a:r>
              <a:rPr lang="da-DK" dirty="0"/>
              <a:t>Hvem kan søge og hvornår?</a:t>
            </a:r>
          </a:p>
          <a:p>
            <a:pPr marL="285750" indent="-285750">
              <a:buFontTx/>
              <a:buChar char="-"/>
            </a:pPr>
            <a:r>
              <a:rPr lang="da-DK" dirty="0"/>
              <a:t>Hvilke betingelser er der for højskoleelever?</a:t>
            </a:r>
          </a:p>
          <a:p>
            <a:pPr marL="285750" indent="-285750">
              <a:buFontTx/>
              <a:buChar char="-"/>
            </a:pPr>
            <a:r>
              <a:rPr lang="da-DK" dirty="0"/>
              <a:t>Hvordan søger jeg om et bevis, hvis jeg skal på højskole i Danmark?</a:t>
            </a:r>
          </a:p>
          <a:p>
            <a:pPr marL="285750" indent="-285750">
              <a:buFontTx/>
              <a:buChar char="-"/>
            </a:pPr>
            <a:r>
              <a:rPr lang="da-DK" dirty="0"/>
              <a:t>Ansøgningsprocessen og tips</a:t>
            </a:r>
          </a:p>
          <a:p>
            <a:pPr marL="285750" indent="-285750">
              <a:buFontTx/>
              <a:buChar char="-"/>
            </a:pPr>
            <a:r>
              <a:rPr lang="da-DK" dirty="0"/>
              <a:t>Særlige studiedage i </a:t>
            </a:r>
            <a:r>
              <a:rPr lang="da-DK" dirty="0" err="1"/>
              <a:t>SIRIs</a:t>
            </a:r>
            <a:r>
              <a:rPr lang="da-DK" dirty="0"/>
              <a:t> Borgercenter i Valby</a:t>
            </a:r>
          </a:p>
          <a:p>
            <a:pPr marL="285750" indent="-285750">
              <a:buFontTx/>
              <a:buChar char="-"/>
            </a:pPr>
            <a:r>
              <a:rPr lang="da-DK" dirty="0"/>
              <a:t>Nyttige links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  <a:p>
            <a:pPr marL="285750" indent="-28575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604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156" y="830543"/>
            <a:ext cx="8020583" cy="43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Betingelser for at få et EU-opholdsregistreringsbevis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273726"/>
            <a:ext cx="7975600" cy="4123311"/>
          </a:xfrm>
        </p:spPr>
        <p:txBody>
          <a:bodyPr/>
          <a:lstStyle/>
          <a:p>
            <a:r>
              <a:rPr lang="da-DK" dirty="0"/>
              <a:t>Betingelser for ophold reguleres af EU-opholdsbekendtgørelsen</a:t>
            </a:r>
          </a:p>
          <a:p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Ansøger skal opholde sig i Danmark</a:t>
            </a:r>
          </a:p>
          <a:p>
            <a:pPr marL="285750" indent="-285750">
              <a:buFontTx/>
              <a:buChar char="-"/>
            </a:pPr>
            <a:r>
              <a:rPr lang="da-DK" dirty="0"/>
              <a:t>Ansøger skal opfylde et opholdsgrundlag (f.eks. arbejdstager, studerende, person med tilstrækkelige midler, </a:t>
            </a:r>
            <a:r>
              <a:rPr lang="da-DK" dirty="0" err="1"/>
              <a:t>medflg</a:t>
            </a:r>
            <a:r>
              <a:rPr lang="da-DK" dirty="0"/>
              <a:t>. familiemedlem)</a:t>
            </a:r>
          </a:p>
          <a:p>
            <a:pPr marL="285750" indent="-285750">
              <a:buFontTx/>
              <a:buChar char="-"/>
            </a:pPr>
            <a:r>
              <a:rPr lang="da-DK" dirty="0"/>
              <a:t>Ansøger skal fremmøde personligt til ID-tjek i én af </a:t>
            </a:r>
            <a:r>
              <a:rPr lang="da-DK" dirty="0" err="1"/>
              <a:t>SIRIs</a:t>
            </a:r>
            <a:r>
              <a:rPr lang="da-DK" dirty="0"/>
              <a:t> afdelinger i forbindelse med sagsbehandlingen</a:t>
            </a:r>
          </a:p>
        </p:txBody>
      </p:sp>
    </p:spTree>
    <p:extLst>
      <p:ext uri="{BB962C8B-B14F-4D97-AF65-F5344CB8AC3E}">
        <p14:creationId xmlns:p14="http://schemas.microsoft.com/office/powerpoint/2010/main" val="291355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Hvorfor skal jeg ansøge om et EU-opholdsregistreringsbevis?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2053652"/>
            <a:ext cx="7975600" cy="290831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a-DK" dirty="0"/>
              <a:t>Beviset er din dokumentation for at du har lovligt ophold i Danmark. Du får ikke udstedt et særskilt opholdskort.</a:t>
            </a:r>
          </a:p>
          <a:p>
            <a:pPr marL="285750" indent="-285750">
              <a:buFontTx/>
              <a:buChar char="-"/>
            </a:pPr>
            <a:r>
              <a:rPr lang="da-DK" dirty="0"/>
              <a:t>Beviset skal benyttes, hvis du vil ansøge om et dansk CPR-nummer. </a:t>
            </a:r>
          </a:p>
          <a:p>
            <a:pPr marL="833438" lvl="1" indent="-285750">
              <a:buFontTx/>
              <a:buChar char="-"/>
            </a:pPr>
            <a:r>
              <a:rPr lang="da-DK" dirty="0"/>
              <a:t>Nordiske statsborgere (Sverige, Norge, Finland og Island) behøver ikke at indgive en ansøgning om bevis, men kan ansøge direkte om dansk CPR-nummer efter indrejse.</a:t>
            </a:r>
          </a:p>
        </p:txBody>
      </p:sp>
    </p:spTree>
    <p:extLst>
      <p:ext uri="{BB962C8B-B14F-4D97-AF65-F5344CB8AC3E}">
        <p14:creationId xmlns:p14="http://schemas.microsoft.com/office/powerpoint/2010/main" val="384836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kan søge og hvornår?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344706"/>
            <a:ext cx="7975600" cy="387275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a-DK" dirty="0"/>
              <a:t>Alle </a:t>
            </a:r>
            <a:r>
              <a:rPr lang="da-DK" b="1" dirty="0"/>
              <a:t>EU/EØS-borgere</a:t>
            </a:r>
            <a:r>
              <a:rPr lang="da-DK" dirty="0"/>
              <a:t> og </a:t>
            </a:r>
            <a:r>
              <a:rPr lang="da-DK" b="1" dirty="0"/>
              <a:t>deres familiemedlemmer</a:t>
            </a:r>
            <a:r>
              <a:rPr lang="da-DK" dirty="0"/>
              <a:t> kan søge om EU-opholdsregistreringsbevis</a:t>
            </a:r>
          </a:p>
          <a:p>
            <a:pPr marL="285750" indent="-285750">
              <a:buFontTx/>
              <a:buChar char="-"/>
            </a:pPr>
            <a:r>
              <a:rPr lang="da-DK" dirty="0"/>
              <a:t>Familiemedlemmer kan være både EU-borgere og/eller tredjelandsstatsborgere. Familiemedlemmer er typisk, børn, ægtefæller, samlevende, registrerede partnere og i visse tilfælde forældre og bedsteforældre.</a:t>
            </a:r>
          </a:p>
          <a:p>
            <a:pPr marL="285750" indent="-285750">
              <a:buFontTx/>
              <a:buChar char="-"/>
            </a:pPr>
            <a:r>
              <a:rPr lang="da-DK" dirty="0"/>
              <a:t>Man kan først få udstedt et bevis, når man opholder sig her i landet og i øvrigt opfylder betingelserne. Ansøgning kan altså ikke indgives før man indrejser til Danmark.</a:t>
            </a:r>
          </a:p>
          <a:p>
            <a:pPr marL="285750" indent="-285750">
              <a:buFontTx/>
              <a:buChar char="-"/>
            </a:pPr>
            <a:r>
              <a:rPr lang="da-DK" dirty="0"/>
              <a:t>Skal man opholde sig i Danmark i mindre end 3 mdr. anbefales det </a:t>
            </a:r>
            <a:r>
              <a:rPr lang="da-DK" u="sng" dirty="0"/>
              <a:t>ikke</a:t>
            </a:r>
            <a:r>
              <a:rPr lang="da-DK" dirty="0"/>
              <a:t> at indgive ansøgning om bevis. Derimod anbefaler SIRI at man indgiver ansøgning om bevis, hvis man planlægger et ophold af mere end 3 </a:t>
            </a:r>
            <a:r>
              <a:rPr lang="da-DK" dirty="0" err="1"/>
              <a:t>mdr</a:t>
            </a:r>
            <a:r>
              <a:rPr lang="da-DK" dirty="0"/>
              <a:t> varighed.</a:t>
            </a:r>
          </a:p>
        </p:txBody>
      </p:sp>
    </p:spTree>
    <p:extLst>
      <p:ext uri="{BB962C8B-B14F-4D97-AF65-F5344CB8AC3E}">
        <p14:creationId xmlns:p14="http://schemas.microsoft.com/office/powerpoint/2010/main" val="167552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636" y="311339"/>
            <a:ext cx="7960714" cy="616508"/>
          </a:xfrm>
        </p:spPr>
        <p:txBody>
          <a:bodyPr>
            <a:normAutofit/>
          </a:bodyPr>
          <a:lstStyle/>
          <a:p>
            <a:r>
              <a:rPr lang="da-DK" sz="2800" dirty="0"/>
              <a:t>Hvilke betingelser er der for højskoleelever?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967156"/>
            <a:ext cx="7975600" cy="5424853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Højskoleelever er ikke ”studerende” i EU-opholdsbekendtgørelsens forstand, men betragtes som selvforsørgende personer (personer med tilstrækkelige midler). </a:t>
            </a:r>
          </a:p>
          <a:p>
            <a:r>
              <a:rPr lang="da-DK" b="1" dirty="0"/>
              <a:t>Relevant dokumentation:</a:t>
            </a:r>
          </a:p>
          <a:p>
            <a:pPr marL="285750" indent="-285750">
              <a:buFontTx/>
              <a:buChar char="-"/>
            </a:pPr>
            <a:r>
              <a:rPr lang="da-DK" dirty="0"/>
              <a:t>Officielt optagelsesbrev fra højskolen med ansøgers navn, og opholdets/kursets varighed. </a:t>
            </a:r>
          </a:p>
          <a:p>
            <a:pPr marL="285750" indent="-285750">
              <a:buFontTx/>
              <a:buChar char="-"/>
            </a:pPr>
            <a:r>
              <a:rPr lang="da-DK" dirty="0"/>
              <a:t>Dokumentation for ansøgers midler svarende til EUR 100 per måned af deres ophold (dog max. 12 </a:t>
            </a:r>
            <a:r>
              <a:rPr lang="da-DK" dirty="0" err="1"/>
              <a:t>mdr</a:t>
            </a:r>
            <a:r>
              <a:rPr lang="da-DK" dirty="0"/>
              <a:t>). </a:t>
            </a:r>
          </a:p>
          <a:p>
            <a:pPr marL="833438" lvl="1" indent="-285750">
              <a:buFontTx/>
              <a:buChar char="-"/>
            </a:pPr>
            <a:r>
              <a:rPr lang="da-DK" dirty="0"/>
              <a:t>Eks.: Ansøger skal på højskole i 6 </a:t>
            </a:r>
            <a:r>
              <a:rPr lang="da-DK" dirty="0" err="1"/>
              <a:t>mdr</a:t>
            </a:r>
            <a:r>
              <a:rPr lang="da-DK" dirty="0"/>
              <a:t> = SIRI skal se, at ansøger råder over midler svarende til EUR 6x100 = EUR 600. </a:t>
            </a:r>
          </a:p>
          <a:p>
            <a:pPr marL="833438" lvl="1" indent="-285750">
              <a:buFontTx/>
              <a:buChar char="-"/>
            </a:pPr>
            <a:r>
              <a:rPr lang="da-DK" dirty="0"/>
              <a:t>Dokumentation er typisk:</a:t>
            </a:r>
          </a:p>
          <a:p>
            <a:pPr marL="1087438" lvl="2" indent="-285750">
              <a:buFontTx/>
              <a:buChar char="-"/>
            </a:pPr>
            <a:r>
              <a:rPr lang="da-DK" dirty="0"/>
              <a:t>Ansøgers bankkonto (med dato for udskrift og ansøgers navn). Udskriften må ikke være mere end 30 dage gammel på ansøgningstidspunktet</a:t>
            </a:r>
          </a:p>
          <a:p>
            <a:pPr lvl="2" indent="0">
              <a:buNone/>
            </a:pPr>
            <a:r>
              <a:rPr lang="da-DK" dirty="0"/>
              <a:t>Har ansøger ikke sin egen bankkonto/egne midler, er det muligt at blive forsørget af anden person, og der skal vedlægges:</a:t>
            </a:r>
          </a:p>
          <a:p>
            <a:pPr marL="1087438" lvl="2" indent="-285750">
              <a:buFontTx/>
              <a:buChar char="-"/>
            </a:pPr>
            <a:r>
              <a:rPr lang="da-DK" dirty="0"/>
              <a:t>Forsørgelseserklæring, udfyldt, dateret og signeret af forsørger</a:t>
            </a:r>
          </a:p>
          <a:p>
            <a:pPr marL="1087438" lvl="2" indent="-285750">
              <a:buFontTx/>
              <a:buChar char="-"/>
            </a:pPr>
            <a:r>
              <a:rPr lang="da-DK" dirty="0"/>
              <a:t>Kopi af forsørgers </a:t>
            </a:r>
            <a:r>
              <a:rPr lang="da-DK" dirty="0" err="1"/>
              <a:t>billed</a:t>
            </a:r>
            <a:r>
              <a:rPr lang="da-DK" dirty="0"/>
              <a:t>-ID (pas/</a:t>
            </a:r>
            <a:r>
              <a:rPr lang="da-DK" dirty="0" err="1"/>
              <a:t>ID-kort</a:t>
            </a:r>
            <a:r>
              <a:rPr lang="da-DK" dirty="0"/>
              <a:t> eller kørekort)</a:t>
            </a:r>
          </a:p>
          <a:p>
            <a:pPr marL="1087438" lvl="2" indent="-285750">
              <a:buFontTx/>
              <a:buChar char="-"/>
            </a:pPr>
            <a:r>
              <a:rPr lang="da-DK" dirty="0"/>
              <a:t>Dokumentation for at forsørger har midler til egen og ansøgers forsørgelse (og evt. andres), eks. forsørgers bankkontoudskrift </a:t>
            </a:r>
          </a:p>
        </p:txBody>
      </p:sp>
    </p:spTree>
    <p:extLst>
      <p:ext uri="{BB962C8B-B14F-4D97-AF65-F5344CB8AC3E}">
        <p14:creationId xmlns:p14="http://schemas.microsoft.com/office/powerpoint/2010/main" val="373430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Ansøgere under 18 år	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526111"/>
            <a:ext cx="7975600" cy="4123311"/>
          </a:xfrm>
        </p:spPr>
        <p:txBody>
          <a:bodyPr/>
          <a:lstStyle/>
          <a:p>
            <a:r>
              <a:rPr lang="da-DK" dirty="0"/>
              <a:t>Skal også vedlægge:</a:t>
            </a:r>
          </a:p>
          <a:p>
            <a:pPr marL="285750" indent="-285750">
              <a:buFontTx/>
              <a:buChar char="-"/>
            </a:pPr>
            <a:r>
              <a:rPr lang="da-DK" dirty="0"/>
              <a:t>Kopi af fødselsattest</a:t>
            </a:r>
          </a:p>
          <a:p>
            <a:pPr marL="285750" indent="-285750">
              <a:buFontTx/>
              <a:buChar char="-"/>
            </a:pPr>
            <a:r>
              <a:rPr lang="da-DK" dirty="0"/>
              <a:t>Kopi af forældres pas/</a:t>
            </a:r>
            <a:r>
              <a:rPr lang="da-DK" dirty="0" err="1"/>
              <a:t>ID-kort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Samtykkeerklæring, dateret og underskrevet af forældre/forældremyndighedsindehaver(e) og notarpåtegnet, hvis ikke forældrene er med i Danmark</a:t>
            </a:r>
          </a:p>
          <a:p>
            <a:pPr marL="285750" indent="-285750">
              <a:buFontTx/>
              <a:buChar char="-"/>
            </a:pPr>
            <a:r>
              <a:rPr lang="da-DK" dirty="0"/>
              <a:t>Evt. forsørgelseserklæring, hvis ikke ansøger kan forsørge sig selv. Forsørgelseserklæringen skal suppleres med kopi af forsørgers pas/</a:t>
            </a:r>
            <a:r>
              <a:rPr lang="da-DK" dirty="0" err="1"/>
              <a:t>ID-kort</a:t>
            </a:r>
            <a:r>
              <a:rPr lang="da-DK" dirty="0"/>
              <a:t>, samt dokumentation for forsørgers midler, eks. bankkontoudskrift, til at forsørge ansøger, sig selv og evt. andre personer (ægtefælle, børn andre personer).</a:t>
            </a:r>
          </a:p>
        </p:txBody>
      </p:sp>
    </p:spTree>
    <p:extLst>
      <p:ext uri="{BB962C8B-B14F-4D97-AF65-F5344CB8AC3E}">
        <p14:creationId xmlns:p14="http://schemas.microsoft.com/office/powerpoint/2010/main" val="97277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Hvordan søger jeg om et EU-opholdsbevis?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750" y="1359065"/>
            <a:ext cx="7975600" cy="4123311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Det er muligt at ansøge på to forskellige måder:</a:t>
            </a:r>
          </a:p>
          <a:p>
            <a:pPr marL="342900" indent="-342900">
              <a:buAutoNum type="arabicPeriod"/>
            </a:pPr>
            <a:r>
              <a:rPr lang="da-DK" dirty="0"/>
              <a:t>Onlineversion af OD1-ansøgningsskemaet</a:t>
            </a:r>
          </a:p>
          <a:p>
            <a:pPr marL="342900" indent="-342900">
              <a:buAutoNum type="arabicPeriod"/>
            </a:pPr>
            <a:r>
              <a:rPr lang="da-DK" dirty="0"/>
              <a:t>Papirversion af OD1-ansøgningsskemaet</a:t>
            </a:r>
          </a:p>
          <a:p>
            <a:r>
              <a:rPr lang="da-DK" dirty="0"/>
              <a:t>Begge skemaer findes på </a:t>
            </a:r>
            <a:r>
              <a:rPr lang="da-DK" dirty="0">
                <a:hlinkClick r:id="rId2"/>
              </a:rPr>
              <a:t>www.nyidanmark.dk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Der er ingen forskel på sagsbehandlingstiden om man bruger det ene skema frem for det andet. </a:t>
            </a:r>
          </a:p>
          <a:p>
            <a:r>
              <a:rPr lang="da-DK" dirty="0"/>
              <a:t>Onlineansøgning anses – ligesom papirversion – først for indgivet på den dato, hvor ansøger møder personligt i et af </a:t>
            </a:r>
            <a:r>
              <a:rPr lang="da-DK" dirty="0" err="1"/>
              <a:t>SIRIs</a:t>
            </a:r>
            <a:r>
              <a:rPr lang="da-DK" dirty="0"/>
              <a:t> borgercentre. </a:t>
            </a:r>
          </a:p>
          <a:p>
            <a:r>
              <a:rPr lang="da-DK" dirty="0"/>
              <a:t>Uanset hvordan man søger, skal der bookes tid til personligt fremmøde i et af </a:t>
            </a:r>
            <a:r>
              <a:rPr lang="da-DK" dirty="0" err="1"/>
              <a:t>SIRIs</a:t>
            </a:r>
            <a:r>
              <a:rPr lang="da-DK" dirty="0"/>
              <a:t> Borgercentre. Benyt tidsbestillingen på nyidanmark.dk. </a:t>
            </a:r>
          </a:p>
          <a:p>
            <a:r>
              <a:rPr lang="da-DK" dirty="0"/>
              <a:t>Ansøgere i hovedstadsområdet kan med fordel booke tid til særlige studiedage i Borgercentret i Valby. Et særligt link til tidsbestilling til studiedage i Valby sendes ud snarest.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1046099"/>
      </p:ext>
    </p:extLst>
  </p:cSld>
  <p:clrMapOvr>
    <a:masterClrMapping/>
  </p:clrMapOvr>
</p:sld>
</file>

<file path=ppt/theme/theme1.xml><?xml version="1.0" encoding="utf-8"?>
<a:theme xmlns:a="http://schemas.openxmlformats.org/drawingml/2006/main" name="UIBM PPT NY">
  <a:themeElements>
    <a:clrScheme name="SPS">
      <a:dk1>
        <a:sysClr val="windowText" lastClr="000000"/>
      </a:dk1>
      <a:lt1>
        <a:sysClr val="window" lastClr="FFFFFF"/>
      </a:lt1>
      <a:dk2>
        <a:srgbClr val="000000"/>
      </a:dk2>
      <a:lt2>
        <a:srgbClr val="E07E27"/>
      </a:lt2>
      <a:accent1>
        <a:srgbClr val="6E9DB8"/>
      </a:accent1>
      <a:accent2>
        <a:srgbClr val="00456A"/>
      </a:accent2>
      <a:accent3>
        <a:srgbClr val="BFD730"/>
      </a:accent3>
      <a:accent4>
        <a:srgbClr val="5F9E45"/>
      </a:accent4>
      <a:accent5>
        <a:srgbClr val="D3DCE5"/>
      </a:accent5>
      <a:accent6>
        <a:srgbClr val="A6AFBA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S Standard" id="{F492BB3B-09D6-4E36-8B60-62BCA7CF12B6}" vid="{F1560E55-ABAD-4B99-8F70-C06776A4F49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UIBM PPT NY.potx</Template>
  <TotalTime>28723</TotalTime>
  <Words>1292</Words>
  <Application>Microsoft Office PowerPoint</Application>
  <PresentationFormat>Skærmshow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UIBM PPT NY</vt:lpstr>
      <vt:lpstr>Højskoleelever fra EU</vt:lpstr>
      <vt:lpstr>Overblik </vt:lpstr>
      <vt:lpstr>PowerPoint-præsentation</vt:lpstr>
      <vt:lpstr>Betingelser for at få et EU-opholdsregistreringsbevis</vt:lpstr>
      <vt:lpstr>Hvorfor skal jeg ansøge om et EU-opholdsregistreringsbevis?</vt:lpstr>
      <vt:lpstr>Hvem kan søge og hvornår?</vt:lpstr>
      <vt:lpstr>Hvilke betingelser er der for højskoleelever?</vt:lpstr>
      <vt:lpstr>Ansøgere under 18 år  </vt:lpstr>
      <vt:lpstr>Hvordan søger jeg om et EU-opholdsbevis?</vt:lpstr>
      <vt:lpstr>OD1-onlineansøgning</vt:lpstr>
      <vt:lpstr>Tips til onlineansøgning </vt:lpstr>
      <vt:lpstr>Særlige studiedage i København </vt:lpstr>
      <vt:lpstr>Ansøgningsproces på papirskema eller onlineskema</vt:lpstr>
      <vt:lpstr>Nyttige links mv.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Hvid</dc:creator>
  <cp:lastModifiedBy>Sara Mortensen</cp:lastModifiedBy>
  <cp:revision>91</cp:revision>
  <cp:lastPrinted>2016-05-01T21:18:53Z</cp:lastPrinted>
  <dcterms:created xsi:type="dcterms:W3CDTF">2016-02-17T10:29:55Z</dcterms:created>
  <dcterms:modified xsi:type="dcterms:W3CDTF">2021-07-01T06:55:19Z</dcterms:modified>
</cp:coreProperties>
</file>